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6858000" cx="12192000"/>
  <p:notesSz cx="6858000" cy="9144000"/>
  <p:embeddedFontLst>
    <p:embeddedFont>
      <p:font typeface="Roboto"/>
      <p:regular r:id="rId67"/>
      <p:bold r:id="rId68"/>
      <p:italic r:id="rId69"/>
      <p:boldItalic r:id="rId70"/>
    </p:embeddedFont>
    <p:embeddedFont>
      <p:font typeface="PT Sans Narrow"/>
      <p:regular r:id="rId71"/>
      <p:bold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7" roundtripDataSignature="AMtx7mhahqMVAELiLakTYecPC3Iw7D+Q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D8E8F0-71E9-49F4-9FCB-7B5E86F65E9F}">
  <a:tblStyle styleId="{D6D8E8F0-71E9-49F4-9FCB-7B5E86F65E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regular.fntdata"/><Relationship Id="rId72" Type="http://schemas.openxmlformats.org/officeDocument/2006/relationships/font" Target="fonts/PTSansNarrow-bold.fntdata"/><Relationship Id="rId31" Type="http://schemas.openxmlformats.org/officeDocument/2006/relationships/slide" Target="slides/slide25.xml"/><Relationship Id="rId75" Type="http://schemas.openxmlformats.org/officeDocument/2006/relationships/font" Target="fonts/OpenSans-italic.fntdata"/><Relationship Id="rId30" Type="http://schemas.openxmlformats.org/officeDocument/2006/relationships/slide" Target="slides/slide24.xml"/><Relationship Id="rId74" Type="http://schemas.openxmlformats.org/officeDocument/2006/relationships/font" Target="fonts/OpenSans-bold.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Open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Narrow-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5103a39c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5103a39c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5103a39cb_0_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5103a39cb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Aiman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5103a39cb_0_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5103a39cb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Aiman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686b2021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686b202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Sakib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5103a39cb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5103a39cb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5103a39cb_0_7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5103a39cb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5103a39cb_0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5103a39cb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Aiman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5103a39cb_0_7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a5103a39cb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Aiman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a5103a39cb_0_8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a5103a39cb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Aiman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5103a39cb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5103a39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Anjana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5103a39cb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a5103a39c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5103a39c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5103a39c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5103a39cb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5103a39c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Anjana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a5103a39cb_0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a5103a39c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a5103a39cb_0_4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a5103a39cb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5103a39cb_0_5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5103a39cb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a5103a39cb_0_4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a5103a39cb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a5103a39cb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a5103a39cb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a5103a39cb_0_4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a5103a39c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a5103a39cb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a5103a39cb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a5103a39cb_0_4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a5103a39c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2a3fa8d97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b2a3fa8d9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5103a39c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5103a39c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2a3fa8d97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2a3fa8d9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b2a3fa8d97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b2a3fa8d9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a5103a39cb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a5103a39cb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a5103a39cb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a5103a39cb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a5103a39cb_0_5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a5103a39c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a5103a39cb_0_5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a5103a39c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Sakib</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a5103a39cb_0_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a5103a39cb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Sakib</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5103a39cb_0_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a5103a39c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a5103a39cb_0_6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a5103a39cb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5103a39cb_0_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5103a39c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5103a39c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5103a39c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Anjana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a5103a39cb_0_9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a5103a39cb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a5103a39cb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a5103a39cb_0_8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a5103a39c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a5103a39cb_0_8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a5103a39cb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a5103a39cb_0_8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a5103a39cb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a5103a39cb_0_8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a5103a39cb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1a5103a39cb_0_8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a5103a39cb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a5103a39cb_0_8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a5103a39cb_0_8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a5103a39cb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a5103a39cb_0_8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a5103a39cb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a5103a39cb_0_8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a5103a39cb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5103a39c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a5103a39c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a5103a39cb_0_8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a5103a39cb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a5103a39cb_0_8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a5103a39cb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a5103a39cb_0_9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a5103a39cb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a5103a39cb_0_9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a5103a39cb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a5103a39cb_0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a5103a39cb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a5103a39cb_0_9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a5103a39cb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a5103a39cb_0_9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a5103a39cb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a5103a39cb_0_9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a5103a39cb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a5103a39cb_0_9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a5103a39cb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a5103a39cb_0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a5103a39cb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5103a39c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5103a39c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a5103a39cb_0_9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a5103a39cb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5103a39c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5103a39c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Anjana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5103a39cb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5103a39c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Aiman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5103a39cb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5103a39c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Aiman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1a5103a39cb_0_4"/>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g1a5103a39cb_0_4"/>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g1a5103a39cb_0_4"/>
          <p:cNvGrpSpPr/>
          <p:nvPr/>
        </p:nvGrpSpPr>
        <p:grpSpPr>
          <a:xfrm>
            <a:off x="1338859" y="1362666"/>
            <a:ext cx="9515557" cy="203195"/>
            <a:chOff x="1346429" y="1011300"/>
            <a:chExt cx="6452100" cy="152400"/>
          </a:xfrm>
        </p:grpSpPr>
        <p:cxnSp>
          <p:nvCxnSpPr>
            <p:cNvPr id="13" name="Google Shape;13;g1a5103a39cb_0_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g1a5103a39cb_0_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g1a5103a39cb_0_4"/>
          <p:cNvGrpSpPr/>
          <p:nvPr/>
        </p:nvGrpSpPr>
        <p:grpSpPr>
          <a:xfrm>
            <a:off x="1338868" y="5292001"/>
            <a:ext cx="9515557" cy="203195"/>
            <a:chOff x="1346435" y="3969088"/>
            <a:chExt cx="6452100" cy="152400"/>
          </a:xfrm>
        </p:grpSpPr>
        <p:cxnSp>
          <p:nvCxnSpPr>
            <p:cNvPr id="16" name="Google Shape;16;g1a5103a39cb_0_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g1a5103a39cb_0_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g1a5103a39cb_0_4"/>
          <p:cNvSpPr txBox="1"/>
          <p:nvPr>
            <p:ph type="ctrTitle"/>
          </p:nvPr>
        </p:nvSpPr>
        <p:spPr>
          <a:xfrm>
            <a:off x="1338867" y="2335685"/>
            <a:ext cx="9515700" cy="13632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1a5103a39cb_0_4"/>
          <p:cNvSpPr txBox="1"/>
          <p:nvPr>
            <p:ph idx="1" type="subTitle"/>
          </p:nvPr>
        </p:nvSpPr>
        <p:spPr>
          <a:xfrm>
            <a:off x="2849633" y="3800052"/>
            <a:ext cx="64941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0" name="Google Shape;20;g1a5103a39cb_0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1a5103a39cb_0_50"/>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1a5103a39cb_0_50"/>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58" name="Google Shape;58;g1a5103a39cb_0_50"/>
          <p:cNvSpPr txBox="1"/>
          <p:nvPr>
            <p:ph idx="1" type="body"/>
          </p:nvPr>
        </p:nvSpPr>
        <p:spPr>
          <a:xfrm>
            <a:off x="415600" y="39942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9" name="Google Shape;59;g1a5103a39cb_0_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1a5103a39cb_0_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cxnSp>
        <p:nvCxnSpPr>
          <p:cNvPr id="68" name="Google Shape;68;g1a5103a39cb_0_139"/>
          <p:cNvCxnSpPr/>
          <p:nvPr/>
        </p:nvCxnSpPr>
        <p:spPr>
          <a:xfrm>
            <a:off x="9343647" y="3829450"/>
            <a:ext cx="749700" cy="0"/>
          </a:xfrm>
          <a:prstGeom prst="straightConnector1">
            <a:avLst/>
          </a:prstGeom>
          <a:noFill/>
          <a:ln cap="flat" cmpd="sng" w="76200">
            <a:solidFill>
              <a:schemeClr val="lt2"/>
            </a:solidFill>
            <a:prstDash val="solid"/>
            <a:round/>
            <a:headEnd len="sm" w="sm" type="none"/>
            <a:tailEnd len="sm" w="sm" type="none"/>
          </a:ln>
        </p:spPr>
      </p:cxnSp>
      <p:cxnSp>
        <p:nvCxnSpPr>
          <p:cNvPr id="69" name="Google Shape;69;g1a5103a39cb_0_139"/>
          <p:cNvCxnSpPr/>
          <p:nvPr/>
        </p:nvCxnSpPr>
        <p:spPr>
          <a:xfrm>
            <a:off x="2100047" y="3804602"/>
            <a:ext cx="749700" cy="0"/>
          </a:xfrm>
          <a:prstGeom prst="straightConnector1">
            <a:avLst/>
          </a:prstGeom>
          <a:noFill/>
          <a:ln cap="flat" cmpd="sng" w="76200">
            <a:solidFill>
              <a:schemeClr val="lt2"/>
            </a:solidFill>
            <a:prstDash val="solid"/>
            <a:round/>
            <a:headEnd len="sm" w="sm" type="none"/>
            <a:tailEnd len="sm" w="sm" type="none"/>
          </a:ln>
        </p:spPr>
      </p:cxnSp>
      <p:grpSp>
        <p:nvGrpSpPr>
          <p:cNvPr id="70" name="Google Shape;70;g1a5103a39cb_0_139"/>
          <p:cNvGrpSpPr/>
          <p:nvPr/>
        </p:nvGrpSpPr>
        <p:grpSpPr>
          <a:xfrm>
            <a:off x="1338859" y="753066"/>
            <a:ext cx="9515557" cy="203195"/>
            <a:chOff x="1346429" y="1011300"/>
            <a:chExt cx="6452100" cy="152400"/>
          </a:xfrm>
        </p:grpSpPr>
        <p:cxnSp>
          <p:nvCxnSpPr>
            <p:cNvPr id="71" name="Google Shape;71;g1a5103a39cb_0_139"/>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2" name="Google Shape;72;g1a5103a39cb_0_139"/>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73" name="Google Shape;73;g1a5103a39cb_0_139"/>
          <p:cNvGrpSpPr/>
          <p:nvPr/>
        </p:nvGrpSpPr>
        <p:grpSpPr>
          <a:xfrm>
            <a:off x="1338868" y="4885601"/>
            <a:ext cx="9515557" cy="203195"/>
            <a:chOff x="1346435" y="3969088"/>
            <a:chExt cx="6452100" cy="152400"/>
          </a:xfrm>
        </p:grpSpPr>
        <p:cxnSp>
          <p:nvCxnSpPr>
            <p:cNvPr id="74" name="Google Shape;74;g1a5103a39cb_0_139"/>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5" name="Google Shape;75;g1a5103a39cb_0_139"/>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76" name="Google Shape;76;g1a5103a39cb_0_139"/>
          <p:cNvSpPr txBox="1"/>
          <p:nvPr>
            <p:ph type="ctrTitle"/>
          </p:nvPr>
        </p:nvSpPr>
        <p:spPr>
          <a:xfrm>
            <a:off x="1338867" y="1929285"/>
            <a:ext cx="9515700" cy="13632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77" name="Google Shape;77;g1a5103a39cb_0_139"/>
          <p:cNvSpPr txBox="1"/>
          <p:nvPr>
            <p:ph idx="1" type="subTitle"/>
          </p:nvPr>
        </p:nvSpPr>
        <p:spPr>
          <a:xfrm>
            <a:off x="2849633" y="3393652"/>
            <a:ext cx="64941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78" name="Google Shape;78;g1a5103a39cb_0_139"/>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g1a5103a39cb_0_151"/>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1a5103a39cb_0_151"/>
          <p:cNvSpPr txBox="1"/>
          <p:nvPr>
            <p:ph type="title"/>
          </p:nvPr>
        </p:nvSpPr>
        <p:spPr>
          <a:xfrm>
            <a:off x="415600" y="1086400"/>
            <a:ext cx="11428500" cy="1256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a:lvl1pPr>
            <a:lvl2pPr lvl="1" rtl="0" algn="ctr">
              <a:spcBef>
                <a:spcPts val="0"/>
              </a:spcBef>
              <a:spcAft>
                <a:spcPts val="0"/>
              </a:spcAft>
              <a:buSzPts val="4800"/>
              <a:buNone/>
              <a:defRPr/>
            </a:lvl2pPr>
            <a:lvl3pPr lvl="2" rtl="0" algn="ctr">
              <a:spcBef>
                <a:spcPts val="0"/>
              </a:spcBef>
              <a:spcAft>
                <a:spcPts val="0"/>
              </a:spcAft>
              <a:buSzPts val="4800"/>
              <a:buNone/>
              <a:defRPr/>
            </a:lvl3pPr>
            <a:lvl4pPr lvl="3" rtl="0" algn="ctr">
              <a:spcBef>
                <a:spcPts val="0"/>
              </a:spcBef>
              <a:spcAft>
                <a:spcPts val="0"/>
              </a:spcAft>
              <a:buSzPts val="4800"/>
              <a:buNone/>
              <a:defRPr/>
            </a:lvl4pPr>
            <a:lvl5pPr lvl="4" rtl="0" algn="ctr">
              <a:spcBef>
                <a:spcPts val="0"/>
              </a:spcBef>
              <a:spcAft>
                <a:spcPts val="0"/>
              </a:spcAft>
              <a:buSzPts val="4800"/>
              <a:buNone/>
              <a:defRPr/>
            </a:lvl5pPr>
            <a:lvl6pPr lvl="5" rtl="0" algn="ctr">
              <a:spcBef>
                <a:spcPts val="0"/>
              </a:spcBef>
              <a:spcAft>
                <a:spcPts val="0"/>
              </a:spcAft>
              <a:buSzPts val="4800"/>
              <a:buNone/>
              <a:defRPr/>
            </a:lvl6pPr>
            <a:lvl7pPr lvl="6" rtl="0" algn="ctr">
              <a:spcBef>
                <a:spcPts val="0"/>
              </a:spcBef>
              <a:spcAft>
                <a:spcPts val="0"/>
              </a:spcAft>
              <a:buSzPts val="4800"/>
              <a:buNone/>
              <a:defRPr/>
            </a:lvl7pPr>
            <a:lvl8pPr lvl="7" rtl="0" algn="ctr">
              <a:spcBef>
                <a:spcPts val="0"/>
              </a:spcBef>
              <a:spcAft>
                <a:spcPts val="0"/>
              </a:spcAft>
              <a:buSzPts val="4800"/>
              <a:buNone/>
              <a:defRPr/>
            </a:lvl8pPr>
            <a:lvl9pPr lvl="8" rtl="0" algn="ctr">
              <a:spcBef>
                <a:spcPts val="0"/>
              </a:spcBef>
              <a:spcAft>
                <a:spcPts val="0"/>
              </a:spcAft>
              <a:buSzPts val="4800"/>
              <a:buNone/>
              <a:defRPr/>
            </a:lvl9pPr>
          </a:lstStyle>
          <a:p/>
        </p:txBody>
      </p:sp>
      <p:sp>
        <p:nvSpPr>
          <p:cNvPr id="82" name="Google Shape;82;g1a5103a39cb_0_15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g1a5103a39cb_0_155"/>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a5103a39cb_0_155"/>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86" name="Google Shape;86;g1a5103a39cb_0_155"/>
          <p:cNvSpPr txBox="1"/>
          <p:nvPr>
            <p:ph idx="1" type="body"/>
          </p:nvPr>
        </p:nvSpPr>
        <p:spPr>
          <a:xfrm>
            <a:off x="415600" y="1688433"/>
            <a:ext cx="11360700" cy="44037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87" name="Google Shape;87;g1a5103a39cb_0_15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g1a5103a39cb_0_160"/>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90" name="Google Shape;90;g1a5103a39cb_0_160"/>
          <p:cNvSpPr txBox="1"/>
          <p:nvPr>
            <p:ph idx="1" type="body"/>
          </p:nvPr>
        </p:nvSpPr>
        <p:spPr>
          <a:xfrm>
            <a:off x="415600" y="1688233"/>
            <a:ext cx="5333100" cy="44037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1" name="Google Shape;91;g1a5103a39cb_0_160"/>
          <p:cNvSpPr txBox="1"/>
          <p:nvPr>
            <p:ph idx="2" type="body"/>
          </p:nvPr>
        </p:nvSpPr>
        <p:spPr>
          <a:xfrm>
            <a:off x="6443200" y="1688233"/>
            <a:ext cx="5333100" cy="44037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2" name="Google Shape;92;g1a5103a39cb_0_160"/>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g1a5103a39cb_0_165"/>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95" name="Google Shape;95;g1a5103a39cb_0_16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g1a5103a39cb_0_16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8" name="Google Shape;98;g1a5103a39cb_0_16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9" name="Google Shape;99;g1a5103a39cb_0_168"/>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100" name="Shape 100"/>
        <p:cNvGrpSpPr/>
        <p:nvPr/>
      </p:nvGrpSpPr>
      <p:grpSpPr>
        <a:xfrm>
          <a:off x="0" y="0"/>
          <a:ext cx="0" cy="0"/>
          <a:chOff x="0" y="0"/>
          <a:chExt cx="0" cy="0"/>
        </a:xfrm>
      </p:grpSpPr>
      <p:sp>
        <p:nvSpPr>
          <p:cNvPr id="101" name="Google Shape;101;g1a5103a39cb_0_172"/>
          <p:cNvSpPr txBox="1"/>
          <p:nvPr>
            <p:ph type="title"/>
          </p:nvPr>
        </p:nvSpPr>
        <p:spPr>
          <a:xfrm>
            <a:off x="653667" y="701800"/>
            <a:ext cx="74847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dk2"/>
              </a:buClr>
              <a:buSzPts val="7200"/>
              <a:buNone/>
              <a:defRPr b="0" sz="7200">
                <a:solidFill>
                  <a:schemeClr val="dk2"/>
                </a:solidFill>
              </a:defRPr>
            </a:lvl1pPr>
            <a:lvl2pPr lvl="1" rtl="0">
              <a:spcBef>
                <a:spcPts val="0"/>
              </a:spcBef>
              <a:spcAft>
                <a:spcPts val="0"/>
              </a:spcAft>
              <a:buClr>
                <a:schemeClr val="dk2"/>
              </a:buClr>
              <a:buSzPts val="7200"/>
              <a:buNone/>
              <a:defRPr b="0" sz="7200">
                <a:solidFill>
                  <a:schemeClr val="dk2"/>
                </a:solidFill>
              </a:defRPr>
            </a:lvl2pPr>
            <a:lvl3pPr lvl="2" rtl="0">
              <a:spcBef>
                <a:spcPts val="0"/>
              </a:spcBef>
              <a:spcAft>
                <a:spcPts val="0"/>
              </a:spcAft>
              <a:buClr>
                <a:schemeClr val="dk2"/>
              </a:buClr>
              <a:buSzPts val="7200"/>
              <a:buNone/>
              <a:defRPr b="0" sz="7200">
                <a:solidFill>
                  <a:schemeClr val="dk2"/>
                </a:solidFill>
              </a:defRPr>
            </a:lvl3pPr>
            <a:lvl4pPr lvl="3" rtl="0">
              <a:spcBef>
                <a:spcPts val="0"/>
              </a:spcBef>
              <a:spcAft>
                <a:spcPts val="0"/>
              </a:spcAft>
              <a:buClr>
                <a:schemeClr val="dk2"/>
              </a:buClr>
              <a:buSzPts val="7200"/>
              <a:buNone/>
              <a:defRPr b="0" sz="7200">
                <a:solidFill>
                  <a:schemeClr val="dk2"/>
                </a:solidFill>
              </a:defRPr>
            </a:lvl4pPr>
            <a:lvl5pPr lvl="4" rtl="0">
              <a:spcBef>
                <a:spcPts val="0"/>
              </a:spcBef>
              <a:spcAft>
                <a:spcPts val="0"/>
              </a:spcAft>
              <a:buClr>
                <a:schemeClr val="dk2"/>
              </a:buClr>
              <a:buSzPts val="7200"/>
              <a:buNone/>
              <a:defRPr b="0" sz="7200">
                <a:solidFill>
                  <a:schemeClr val="dk2"/>
                </a:solidFill>
              </a:defRPr>
            </a:lvl5pPr>
            <a:lvl6pPr lvl="5" rtl="0">
              <a:spcBef>
                <a:spcPts val="0"/>
              </a:spcBef>
              <a:spcAft>
                <a:spcPts val="0"/>
              </a:spcAft>
              <a:buClr>
                <a:schemeClr val="dk2"/>
              </a:buClr>
              <a:buSzPts val="7200"/>
              <a:buNone/>
              <a:defRPr b="0" sz="7200">
                <a:solidFill>
                  <a:schemeClr val="dk2"/>
                </a:solidFill>
              </a:defRPr>
            </a:lvl6pPr>
            <a:lvl7pPr lvl="6" rtl="0">
              <a:spcBef>
                <a:spcPts val="0"/>
              </a:spcBef>
              <a:spcAft>
                <a:spcPts val="0"/>
              </a:spcAft>
              <a:buClr>
                <a:schemeClr val="dk2"/>
              </a:buClr>
              <a:buSzPts val="7200"/>
              <a:buNone/>
              <a:defRPr b="0" sz="7200">
                <a:solidFill>
                  <a:schemeClr val="dk2"/>
                </a:solidFill>
              </a:defRPr>
            </a:lvl7pPr>
            <a:lvl8pPr lvl="7" rtl="0">
              <a:spcBef>
                <a:spcPts val="0"/>
              </a:spcBef>
              <a:spcAft>
                <a:spcPts val="0"/>
              </a:spcAft>
              <a:buClr>
                <a:schemeClr val="dk2"/>
              </a:buClr>
              <a:buSzPts val="7200"/>
              <a:buNone/>
              <a:defRPr b="0" sz="7200">
                <a:solidFill>
                  <a:schemeClr val="dk2"/>
                </a:solidFill>
              </a:defRPr>
            </a:lvl8pPr>
            <a:lvl9pPr lvl="8" rtl="0">
              <a:spcBef>
                <a:spcPts val="0"/>
              </a:spcBef>
              <a:spcAft>
                <a:spcPts val="0"/>
              </a:spcAft>
              <a:buClr>
                <a:schemeClr val="dk2"/>
              </a:buClr>
              <a:buSzPts val="7200"/>
              <a:buNone/>
              <a:defRPr b="0" sz="7200">
                <a:solidFill>
                  <a:schemeClr val="dk2"/>
                </a:solidFill>
              </a:defRPr>
            </a:lvl9pPr>
          </a:lstStyle>
          <a:p/>
        </p:txBody>
      </p:sp>
      <p:sp>
        <p:nvSpPr>
          <p:cNvPr id="102" name="Google Shape;102;g1a5103a39cb_0_17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g1a5103a39cb_0_175"/>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05" name="Google Shape;105;g1a5103a39cb_0_175"/>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106" name="Google Shape;106;g1a5103a39cb_0_175"/>
          <p:cNvSpPr txBox="1"/>
          <p:nvPr>
            <p:ph type="title"/>
          </p:nvPr>
        </p:nvSpPr>
        <p:spPr>
          <a:xfrm>
            <a:off x="354000" y="1386233"/>
            <a:ext cx="5393700" cy="2234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07" name="Google Shape;107;g1a5103a39cb_0_175"/>
          <p:cNvSpPr txBox="1"/>
          <p:nvPr>
            <p:ph idx="1" type="subTitle"/>
          </p:nvPr>
        </p:nvSpPr>
        <p:spPr>
          <a:xfrm>
            <a:off x="354000" y="36358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g1a5103a39cb_0_175"/>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0"/>
              </a:spcBef>
              <a:spcAft>
                <a:spcPts val="0"/>
              </a:spcAft>
              <a:buClr>
                <a:schemeClr val="lt1"/>
              </a:buClr>
              <a:buSzPts val="1900"/>
              <a:buChar char="○"/>
              <a:defRPr>
                <a:solidFill>
                  <a:schemeClr val="lt1"/>
                </a:solidFill>
              </a:defRPr>
            </a:lvl2pPr>
            <a:lvl3pPr indent="-349250" lvl="2" marL="1371600" rtl="0">
              <a:spcBef>
                <a:spcPts val="0"/>
              </a:spcBef>
              <a:spcAft>
                <a:spcPts val="0"/>
              </a:spcAft>
              <a:buClr>
                <a:schemeClr val="lt1"/>
              </a:buClr>
              <a:buSzPts val="1900"/>
              <a:buChar char="■"/>
              <a:defRPr>
                <a:solidFill>
                  <a:schemeClr val="lt1"/>
                </a:solidFill>
              </a:defRPr>
            </a:lvl3pPr>
            <a:lvl4pPr indent="-349250" lvl="3" marL="1828800" rtl="0">
              <a:spcBef>
                <a:spcPts val="0"/>
              </a:spcBef>
              <a:spcAft>
                <a:spcPts val="0"/>
              </a:spcAft>
              <a:buClr>
                <a:schemeClr val="lt1"/>
              </a:buClr>
              <a:buSzPts val="1900"/>
              <a:buChar char="●"/>
              <a:defRPr>
                <a:solidFill>
                  <a:schemeClr val="lt1"/>
                </a:solidFill>
              </a:defRPr>
            </a:lvl4pPr>
            <a:lvl5pPr indent="-349250" lvl="4" marL="2286000" rtl="0">
              <a:spcBef>
                <a:spcPts val="0"/>
              </a:spcBef>
              <a:spcAft>
                <a:spcPts val="0"/>
              </a:spcAft>
              <a:buClr>
                <a:schemeClr val="lt1"/>
              </a:buClr>
              <a:buSzPts val="1900"/>
              <a:buChar char="○"/>
              <a:defRPr>
                <a:solidFill>
                  <a:schemeClr val="lt1"/>
                </a:solidFill>
              </a:defRPr>
            </a:lvl5pPr>
            <a:lvl6pPr indent="-349250" lvl="5" marL="2743200" rtl="0">
              <a:spcBef>
                <a:spcPts val="0"/>
              </a:spcBef>
              <a:spcAft>
                <a:spcPts val="0"/>
              </a:spcAft>
              <a:buClr>
                <a:schemeClr val="lt1"/>
              </a:buClr>
              <a:buSzPts val="1900"/>
              <a:buChar char="■"/>
              <a:defRPr>
                <a:solidFill>
                  <a:schemeClr val="lt1"/>
                </a:solidFill>
              </a:defRPr>
            </a:lvl6pPr>
            <a:lvl7pPr indent="-349250" lvl="6" marL="3200400" rtl="0">
              <a:spcBef>
                <a:spcPts val="0"/>
              </a:spcBef>
              <a:spcAft>
                <a:spcPts val="0"/>
              </a:spcAft>
              <a:buClr>
                <a:schemeClr val="lt1"/>
              </a:buClr>
              <a:buSzPts val="1900"/>
              <a:buChar char="●"/>
              <a:defRPr>
                <a:solidFill>
                  <a:schemeClr val="lt1"/>
                </a:solidFill>
              </a:defRPr>
            </a:lvl7pPr>
            <a:lvl8pPr indent="-349250" lvl="7" marL="3657600" rtl="0">
              <a:spcBef>
                <a:spcPts val="0"/>
              </a:spcBef>
              <a:spcAft>
                <a:spcPts val="0"/>
              </a:spcAft>
              <a:buClr>
                <a:schemeClr val="lt1"/>
              </a:buClr>
              <a:buSzPts val="1900"/>
              <a:buChar char="○"/>
              <a:defRPr>
                <a:solidFill>
                  <a:schemeClr val="lt1"/>
                </a:solidFill>
              </a:defRPr>
            </a:lvl8pPr>
            <a:lvl9pPr indent="-349250" lvl="8" marL="4114800" rtl="0">
              <a:spcBef>
                <a:spcPts val="0"/>
              </a:spcBef>
              <a:spcAft>
                <a:spcPts val="0"/>
              </a:spcAft>
              <a:buClr>
                <a:schemeClr val="lt1"/>
              </a:buClr>
              <a:buSzPts val="1900"/>
              <a:buChar char="■"/>
              <a:defRPr>
                <a:solidFill>
                  <a:schemeClr val="lt1"/>
                </a:solidFill>
              </a:defRPr>
            </a:lvl9pPr>
          </a:lstStyle>
          <a:p/>
        </p:txBody>
      </p:sp>
      <p:sp>
        <p:nvSpPr>
          <p:cNvPr id="109" name="Google Shape;109;g1a5103a39cb_0_17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1a5103a39cb_0_16"/>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1a5103a39cb_0_16"/>
          <p:cNvSpPr txBox="1"/>
          <p:nvPr>
            <p:ph type="title"/>
          </p:nvPr>
        </p:nvSpPr>
        <p:spPr>
          <a:xfrm>
            <a:off x="415600" y="1086400"/>
            <a:ext cx="11428500" cy="12561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sp>
        <p:nvSpPr>
          <p:cNvPr id="24" name="Google Shape;24;g1a5103a39cb_0_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g1a5103a39cb_0_182"/>
          <p:cNvSpPr txBox="1"/>
          <p:nvPr>
            <p:ph idx="1" type="body"/>
          </p:nvPr>
        </p:nvSpPr>
        <p:spPr>
          <a:xfrm>
            <a:off x="415600" y="5640967"/>
            <a:ext cx="7998300" cy="7983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112" name="Google Shape;112;g1a5103a39cb_0_18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g1a5103a39cb_0_185"/>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1a5103a39cb_0_185"/>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accent3"/>
              </a:buClr>
              <a:buSzPts val="17300"/>
              <a:buNone/>
              <a:defRPr sz="17300">
                <a:solidFill>
                  <a:schemeClr val="accent3"/>
                </a:solidFill>
              </a:defRPr>
            </a:lvl1pPr>
            <a:lvl2pPr lvl="1" rtl="0" algn="ctr">
              <a:spcBef>
                <a:spcPts val="0"/>
              </a:spcBef>
              <a:spcAft>
                <a:spcPts val="0"/>
              </a:spcAft>
              <a:buClr>
                <a:schemeClr val="accent3"/>
              </a:buClr>
              <a:buSzPts val="17300"/>
              <a:buNone/>
              <a:defRPr sz="17300">
                <a:solidFill>
                  <a:schemeClr val="accent3"/>
                </a:solidFill>
              </a:defRPr>
            </a:lvl2pPr>
            <a:lvl3pPr lvl="2" rtl="0" algn="ctr">
              <a:spcBef>
                <a:spcPts val="0"/>
              </a:spcBef>
              <a:spcAft>
                <a:spcPts val="0"/>
              </a:spcAft>
              <a:buClr>
                <a:schemeClr val="accent3"/>
              </a:buClr>
              <a:buSzPts val="17300"/>
              <a:buNone/>
              <a:defRPr sz="17300">
                <a:solidFill>
                  <a:schemeClr val="accent3"/>
                </a:solidFill>
              </a:defRPr>
            </a:lvl3pPr>
            <a:lvl4pPr lvl="3" rtl="0" algn="ctr">
              <a:spcBef>
                <a:spcPts val="0"/>
              </a:spcBef>
              <a:spcAft>
                <a:spcPts val="0"/>
              </a:spcAft>
              <a:buClr>
                <a:schemeClr val="accent3"/>
              </a:buClr>
              <a:buSzPts val="17300"/>
              <a:buNone/>
              <a:defRPr sz="17300">
                <a:solidFill>
                  <a:schemeClr val="accent3"/>
                </a:solidFill>
              </a:defRPr>
            </a:lvl4pPr>
            <a:lvl5pPr lvl="4" rtl="0" algn="ctr">
              <a:spcBef>
                <a:spcPts val="0"/>
              </a:spcBef>
              <a:spcAft>
                <a:spcPts val="0"/>
              </a:spcAft>
              <a:buClr>
                <a:schemeClr val="accent3"/>
              </a:buClr>
              <a:buSzPts val="17300"/>
              <a:buNone/>
              <a:defRPr sz="17300">
                <a:solidFill>
                  <a:schemeClr val="accent3"/>
                </a:solidFill>
              </a:defRPr>
            </a:lvl5pPr>
            <a:lvl6pPr lvl="5" rtl="0" algn="ctr">
              <a:spcBef>
                <a:spcPts val="0"/>
              </a:spcBef>
              <a:spcAft>
                <a:spcPts val="0"/>
              </a:spcAft>
              <a:buClr>
                <a:schemeClr val="accent3"/>
              </a:buClr>
              <a:buSzPts val="17300"/>
              <a:buNone/>
              <a:defRPr sz="17300">
                <a:solidFill>
                  <a:schemeClr val="accent3"/>
                </a:solidFill>
              </a:defRPr>
            </a:lvl6pPr>
            <a:lvl7pPr lvl="6" rtl="0" algn="ctr">
              <a:spcBef>
                <a:spcPts val="0"/>
              </a:spcBef>
              <a:spcAft>
                <a:spcPts val="0"/>
              </a:spcAft>
              <a:buClr>
                <a:schemeClr val="accent3"/>
              </a:buClr>
              <a:buSzPts val="17300"/>
              <a:buNone/>
              <a:defRPr sz="17300">
                <a:solidFill>
                  <a:schemeClr val="accent3"/>
                </a:solidFill>
              </a:defRPr>
            </a:lvl7pPr>
            <a:lvl8pPr lvl="7" rtl="0" algn="ctr">
              <a:spcBef>
                <a:spcPts val="0"/>
              </a:spcBef>
              <a:spcAft>
                <a:spcPts val="0"/>
              </a:spcAft>
              <a:buClr>
                <a:schemeClr val="accent3"/>
              </a:buClr>
              <a:buSzPts val="17300"/>
              <a:buNone/>
              <a:defRPr sz="17300">
                <a:solidFill>
                  <a:schemeClr val="accent3"/>
                </a:solidFill>
              </a:defRPr>
            </a:lvl8pPr>
            <a:lvl9pPr lvl="8" rtl="0" algn="ctr">
              <a:spcBef>
                <a:spcPts val="0"/>
              </a:spcBef>
              <a:spcAft>
                <a:spcPts val="0"/>
              </a:spcAft>
              <a:buClr>
                <a:schemeClr val="accent3"/>
              </a:buClr>
              <a:buSzPts val="17300"/>
              <a:buNone/>
              <a:defRPr sz="17300">
                <a:solidFill>
                  <a:schemeClr val="accent3"/>
                </a:solidFill>
              </a:defRPr>
            </a:lvl9pPr>
          </a:lstStyle>
          <a:p>
            <a:r>
              <a:t>xx%</a:t>
            </a:r>
          </a:p>
        </p:txBody>
      </p:sp>
      <p:sp>
        <p:nvSpPr>
          <p:cNvPr id="116" name="Google Shape;116;g1a5103a39cb_0_185"/>
          <p:cNvSpPr txBox="1"/>
          <p:nvPr>
            <p:ph idx="1" type="body"/>
          </p:nvPr>
        </p:nvSpPr>
        <p:spPr>
          <a:xfrm>
            <a:off x="415600" y="3994200"/>
            <a:ext cx="11360700" cy="14289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17" name="Google Shape;117;g1a5103a39cb_0_18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g1a5103a39cb_0_190"/>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1a5103a39cb_0_20"/>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1a5103a39cb_0_20"/>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 name="Google Shape;28;g1a5103a39cb_0_20"/>
          <p:cNvSpPr txBox="1"/>
          <p:nvPr>
            <p:ph idx="1" type="body"/>
          </p:nvPr>
        </p:nvSpPr>
        <p:spPr>
          <a:xfrm>
            <a:off x="415600" y="1688433"/>
            <a:ext cx="11360700" cy="44037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 name="Google Shape;29;g1a5103a39cb_0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1a5103a39cb_0_25"/>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1a5103a39cb_0_25"/>
          <p:cNvSpPr txBox="1"/>
          <p:nvPr>
            <p:ph idx="1" type="body"/>
          </p:nvPr>
        </p:nvSpPr>
        <p:spPr>
          <a:xfrm>
            <a:off x="4156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g1a5103a39cb_0_25"/>
          <p:cNvSpPr txBox="1"/>
          <p:nvPr>
            <p:ph idx="2" type="body"/>
          </p:nvPr>
        </p:nvSpPr>
        <p:spPr>
          <a:xfrm>
            <a:off x="64432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g1a5103a39cb_0_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1a5103a39cb_0_30"/>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g1a5103a39cb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1a5103a39cb_0_3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0" name="Google Shape;40;g1a5103a39cb_0_3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1" name="Google Shape;41;g1a5103a39cb_0_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g1a5103a39cb_0_37"/>
          <p:cNvSpPr txBox="1"/>
          <p:nvPr>
            <p:ph type="title"/>
          </p:nvPr>
        </p:nvSpPr>
        <p:spPr>
          <a:xfrm>
            <a:off x="653667" y="701800"/>
            <a:ext cx="74847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2"/>
              </a:buClr>
              <a:buSzPts val="7200"/>
              <a:buNone/>
              <a:defRPr b="0" sz="7200">
                <a:solidFill>
                  <a:schemeClr val="dk2"/>
                </a:solidFill>
              </a:defRPr>
            </a:lvl1pPr>
            <a:lvl2pPr lvl="1">
              <a:spcBef>
                <a:spcPts val="0"/>
              </a:spcBef>
              <a:spcAft>
                <a:spcPts val="0"/>
              </a:spcAft>
              <a:buClr>
                <a:schemeClr val="dk2"/>
              </a:buClr>
              <a:buSzPts val="7200"/>
              <a:buNone/>
              <a:defRPr b="0" sz="7200">
                <a:solidFill>
                  <a:schemeClr val="dk2"/>
                </a:solidFill>
              </a:defRPr>
            </a:lvl2pPr>
            <a:lvl3pPr lvl="2">
              <a:spcBef>
                <a:spcPts val="0"/>
              </a:spcBef>
              <a:spcAft>
                <a:spcPts val="0"/>
              </a:spcAft>
              <a:buClr>
                <a:schemeClr val="dk2"/>
              </a:buClr>
              <a:buSzPts val="7200"/>
              <a:buNone/>
              <a:defRPr b="0" sz="7200">
                <a:solidFill>
                  <a:schemeClr val="dk2"/>
                </a:solidFill>
              </a:defRPr>
            </a:lvl3pPr>
            <a:lvl4pPr lvl="3">
              <a:spcBef>
                <a:spcPts val="0"/>
              </a:spcBef>
              <a:spcAft>
                <a:spcPts val="0"/>
              </a:spcAft>
              <a:buClr>
                <a:schemeClr val="dk2"/>
              </a:buClr>
              <a:buSzPts val="7200"/>
              <a:buNone/>
              <a:defRPr b="0" sz="7200">
                <a:solidFill>
                  <a:schemeClr val="dk2"/>
                </a:solidFill>
              </a:defRPr>
            </a:lvl4pPr>
            <a:lvl5pPr lvl="4">
              <a:spcBef>
                <a:spcPts val="0"/>
              </a:spcBef>
              <a:spcAft>
                <a:spcPts val="0"/>
              </a:spcAft>
              <a:buClr>
                <a:schemeClr val="dk2"/>
              </a:buClr>
              <a:buSzPts val="7200"/>
              <a:buNone/>
              <a:defRPr b="0" sz="7200">
                <a:solidFill>
                  <a:schemeClr val="dk2"/>
                </a:solidFill>
              </a:defRPr>
            </a:lvl5pPr>
            <a:lvl6pPr lvl="5">
              <a:spcBef>
                <a:spcPts val="0"/>
              </a:spcBef>
              <a:spcAft>
                <a:spcPts val="0"/>
              </a:spcAft>
              <a:buClr>
                <a:schemeClr val="dk2"/>
              </a:buClr>
              <a:buSzPts val="7200"/>
              <a:buNone/>
              <a:defRPr b="0" sz="7200">
                <a:solidFill>
                  <a:schemeClr val="dk2"/>
                </a:solidFill>
              </a:defRPr>
            </a:lvl6pPr>
            <a:lvl7pPr lvl="6">
              <a:spcBef>
                <a:spcPts val="0"/>
              </a:spcBef>
              <a:spcAft>
                <a:spcPts val="0"/>
              </a:spcAft>
              <a:buClr>
                <a:schemeClr val="dk2"/>
              </a:buClr>
              <a:buSzPts val="7200"/>
              <a:buNone/>
              <a:defRPr b="0" sz="7200">
                <a:solidFill>
                  <a:schemeClr val="dk2"/>
                </a:solidFill>
              </a:defRPr>
            </a:lvl7pPr>
            <a:lvl8pPr lvl="7">
              <a:spcBef>
                <a:spcPts val="0"/>
              </a:spcBef>
              <a:spcAft>
                <a:spcPts val="0"/>
              </a:spcAft>
              <a:buClr>
                <a:schemeClr val="dk2"/>
              </a:buClr>
              <a:buSzPts val="7200"/>
              <a:buNone/>
              <a:defRPr b="0" sz="7200">
                <a:solidFill>
                  <a:schemeClr val="dk2"/>
                </a:solidFill>
              </a:defRPr>
            </a:lvl8pPr>
            <a:lvl9pPr lvl="8">
              <a:spcBef>
                <a:spcPts val="0"/>
              </a:spcBef>
              <a:spcAft>
                <a:spcPts val="0"/>
              </a:spcAft>
              <a:buClr>
                <a:schemeClr val="dk2"/>
              </a:buClr>
              <a:buSzPts val="7200"/>
              <a:buNone/>
              <a:defRPr b="0" sz="7200">
                <a:solidFill>
                  <a:schemeClr val="dk2"/>
                </a:solidFill>
              </a:defRPr>
            </a:lvl9pPr>
          </a:lstStyle>
          <a:p/>
        </p:txBody>
      </p:sp>
      <p:sp>
        <p:nvSpPr>
          <p:cNvPr id="44" name="Google Shape;44;g1a5103a39cb_0_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1a5103a39cb_0_40"/>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7" name="Google Shape;47;g1a5103a39cb_0_40"/>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1a5103a39cb_0_40"/>
          <p:cNvSpPr txBox="1"/>
          <p:nvPr>
            <p:ph type="title"/>
          </p:nvPr>
        </p:nvSpPr>
        <p:spPr>
          <a:xfrm>
            <a:off x="354000" y="1386233"/>
            <a:ext cx="5393700" cy="2234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9" name="Google Shape;49;g1a5103a39cb_0_40"/>
          <p:cNvSpPr txBox="1"/>
          <p:nvPr>
            <p:ph idx="1" type="subTitle"/>
          </p:nvPr>
        </p:nvSpPr>
        <p:spPr>
          <a:xfrm>
            <a:off x="354000" y="36358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g1a5103a39cb_0_40"/>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51" name="Google Shape;51;g1a5103a39cb_0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1a5103a39cb_0_47"/>
          <p:cNvSpPr txBox="1"/>
          <p:nvPr>
            <p:ph idx="1" type="body"/>
          </p:nvPr>
        </p:nvSpPr>
        <p:spPr>
          <a:xfrm>
            <a:off x="415600" y="56409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54" name="Google Shape;54;g1a5103a39cb_0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g1a5103a39cb_0_0"/>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7" name="Google Shape;7;g1a5103a39cb_0_0"/>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8" name="Google Shape;8;g1a5103a39cb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62" name="Shape 62"/>
        <p:cNvGrpSpPr/>
        <p:nvPr/>
      </p:nvGrpSpPr>
      <p:grpSpPr>
        <a:xfrm>
          <a:off x="0" y="0"/>
          <a:ext cx="0" cy="0"/>
          <a:chOff x="0" y="0"/>
          <a:chExt cx="0" cy="0"/>
        </a:xfrm>
      </p:grpSpPr>
      <p:sp>
        <p:nvSpPr>
          <p:cNvPr id="63" name="Google Shape;63;g1a5103a39cb_0_134"/>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64" name="Google Shape;64;g1a5103a39cb_0_134"/>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rtl="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65" name="Google Shape;65;g1a5103a39cb_0_134"/>
          <p:cNvSpPr txBox="1"/>
          <p:nvPr>
            <p:ph idx="12" type="sldNum"/>
          </p:nvPr>
        </p:nvSpPr>
        <p:spPr>
          <a:xfrm>
            <a:off x="11333234" y="6217633"/>
            <a:ext cx="6948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Open Sans"/>
                <a:ea typeface="Open Sans"/>
                <a:cs typeface="Open Sans"/>
                <a:sym typeface="Open Sans"/>
              </a:defRPr>
            </a:lvl1pPr>
            <a:lvl2pPr lvl="1" rtl="0" algn="r">
              <a:buNone/>
              <a:defRPr sz="1300">
                <a:solidFill>
                  <a:schemeClr val="dk2"/>
                </a:solidFill>
                <a:latin typeface="Open Sans"/>
                <a:ea typeface="Open Sans"/>
                <a:cs typeface="Open Sans"/>
                <a:sym typeface="Open Sans"/>
              </a:defRPr>
            </a:lvl2pPr>
            <a:lvl3pPr lvl="2" rtl="0" algn="r">
              <a:buNone/>
              <a:defRPr sz="1300">
                <a:solidFill>
                  <a:schemeClr val="dk2"/>
                </a:solidFill>
                <a:latin typeface="Open Sans"/>
                <a:ea typeface="Open Sans"/>
                <a:cs typeface="Open Sans"/>
                <a:sym typeface="Open Sans"/>
              </a:defRPr>
            </a:lvl3pPr>
            <a:lvl4pPr lvl="3" rtl="0" algn="r">
              <a:buNone/>
              <a:defRPr sz="1300">
                <a:solidFill>
                  <a:schemeClr val="dk2"/>
                </a:solidFill>
                <a:latin typeface="Open Sans"/>
                <a:ea typeface="Open Sans"/>
                <a:cs typeface="Open Sans"/>
                <a:sym typeface="Open Sans"/>
              </a:defRPr>
            </a:lvl4pPr>
            <a:lvl5pPr lvl="4" rtl="0" algn="r">
              <a:buNone/>
              <a:defRPr sz="1300">
                <a:solidFill>
                  <a:schemeClr val="dk2"/>
                </a:solidFill>
                <a:latin typeface="Open Sans"/>
                <a:ea typeface="Open Sans"/>
                <a:cs typeface="Open Sans"/>
                <a:sym typeface="Open Sans"/>
              </a:defRPr>
            </a:lvl5pPr>
            <a:lvl6pPr lvl="5" rtl="0" algn="r">
              <a:buNone/>
              <a:defRPr sz="1300">
                <a:solidFill>
                  <a:schemeClr val="dk2"/>
                </a:solidFill>
                <a:latin typeface="Open Sans"/>
                <a:ea typeface="Open Sans"/>
                <a:cs typeface="Open Sans"/>
                <a:sym typeface="Open Sans"/>
              </a:defRPr>
            </a:lvl6pPr>
            <a:lvl7pPr lvl="6" rtl="0" algn="r">
              <a:buNone/>
              <a:defRPr sz="1300">
                <a:solidFill>
                  <a:schemeClr val="dk2"/>
                </a:solidFill>
                <a:latin typeface="Open Sans"/>
                <a:ea typeface="Open Sans"/>
                <a:cs typeface="Open Sans"/>
                <a:sym typeface="Open Sans"/>
              </a:defRPr>
            </a:lvl7pPr>
            <a:lvl8pPr lvl="7" rtl="0" algn="r">
              <a:buNone/>
              <a:defRPr sz="1300">
                <a:solidFill>
                  <a:schemeClr val="dk2"/>
                </a:solidFill>
                <a:latin typeface="Open Sans"/>
                <a:ea typeface="Open Sans"/>
                <a:cs typeface="Open Sans"/>
                <a:sym typeface="Open Sans"/>
              </a:defRPr>
            </a:lvl8pPr>
            <a:lvl9pPr lvl="8" rtl="0"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g1a5103a39cb_0_134"/>
          <p:cNvSpPr txBox="1"/>
          <p:nvPr/>
        </p:nvSpPr>
        <p:spPr>
          <a:xfrm>
            <a:off x="225967" y="6259733"/>
            <a:ext cx="26328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Open Sans"/>
                <a:ea typeface="Open Sans"/>
                <a:cs typeface="Open Sans"/>
                <a:sym typeface="Open Sans"/>
              </a:rPr>
              <a:t>ML 2022 - Project Presentation</a:t>
            </a:r>
            <a:endParaRPr sz="1300">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a5103a39cb_0_127"/>
          <p:cNvSpPr txBox="1"/>
          <p:nvPr>
            <p:ph type="ctrTitle"/>
          </p:nvPr>
        </p:nvSpPr>
        <p:spPr>
          <a:xfrm>
            <a:off x="415600" y="947167"/>
            <a:ext cx="11360700" cy="10569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en-US" sz="4800"/>
              <a:t>Land Use Classification using Satellite Image Datasets</a:t>
            </a:r>
            <a:endParaRPr sz="4800"/>
          </a:p>
        </p:txBody>
      </p:sp>
      <p:sp>
        <p:nvSpPr>
          <p:cNvPr id="125" name="Google Shape;125;g1a5103a39cb_0_127"/>
          <p:cNvSpPr txBox="1"/>
          <p:nvPr>
            <p:ph idx="1" type="subTitle"/>
          </p:nvPr>
        </p:nvSpPr>
        <p:spPr>
          <a:xfrm>
            <a:off x="676267" y="1906233"/>
            <a:ext cx="11360700" cy="1056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sz="3600"/>
              <a:t>AT82.03 Machine Learning</a:t>
            </a:r>
            <a:endParaRPr sz="3600"/>
          </a:p>
        </p:txBody>
      </p:sp>
      <p:pic>
        <p:nvPicPr>
          <p:cNvPr id="126" name="Google Shape;126;g1a5103a39cb_0_127"/>
          <p:cNvPicPr preferRelativeResize="0"/>
          <p:nvPr/>
        </p:nvPicPr>
        <p:blipFill>
          <a:blip r:embed="rId3">
            <a:alphaModFix/>
          </a:blip>
          <a:stretch>
            <a:fillRect/>
          </a:stretch>
        </p:blipFill>
        <p:spPr>
          <a:xfrm>
            <a:off x="4372500" y="2689600"/>
            <a:ext cx="3219300" cy="2147700"/>
          </a:xfrm>
          <a:prstGeom prst="ellipse">
            <a:avLst/>
          </a:prstGeom>
          <a:noFill/>
          <a:ln>
            <a:noFill/>
          </a:ln>
        </p:spPr>
      </p:pic>
      <p:sp>
        <p:nvSpPr>
          <p:cNvPr id="127" name="Google Shape;127;g1a5103a39cb_0_127"/>
          <p:cNvSpPr txBox="1"/>
          <p:nvPr/>
        </p:nvSpPr>
        <p:spPr>
          <a:xfrm>
            <a:off x="6267225" y="5213200"/>
            <a:ext cx="5683200" cy="1416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latin typeface="Open Sans"/>
                <a:ea typeface="Open Sans"/>
                <a:cs typeface="Open Sans"/>
                <a:sym typeface="Open Sans"/>
              </a:rPr>
              <a:t>Group 2:  Md. Sakib Bin Alam - st122574</a:t>
            </a:r>
            <a:endParaRPr b="1" sz="1900">
              <a:latin typeface="Open Sans"/>
              <a:ea typeface="Open Sans"/>
              <a:cs typeface="Open Sans"/>
              <a:sym typeface="Open Sans"/>
            </a:endParaRPr>
          </a:p>
          <a:p>
            <a:pPr indent="0" lvl="0" marL="0" rtl="0" algn="l">
              <a:spcBef>
                <a:spcPts val="0"/>
              </a:spcBef>
              <a:spcAft>
                <a:spcPts val="0"/>
              </a:spcAft>
              <a:buNone/>
            </a:pPr>
            <a:r>
              <a:rPr b="1" lang="en-US" sz="1900">
                <a:latin typeface="Open Sans"/>
                <a:ea typeface="Open Sans"/>
                <a:cs typeface="Open Sans"/>
                <a:sym typeface="Open Sans"/>
              </a:rPr>
              <a:t>                  Anjana Tissera - st123459</a:t>
            </a:r>
            <a:endParaRPr b="1" sz="1900">
              <a:latin typeface="Open Sans"/>
              <a:ea typeface="Open Sans"/>
              <a:cs typeface="Open Sans"/>
              <a:sym typeface="Open Sans"/>
            </a:endParaRPr>
          </a:p>
          <a:p>
            <a:pPr indent="0" lvl="0" marL="0" rtl="0" algn="l">
              <a:spcBef>
                <a:spcPts val="0"/>
              </a:spcBef>
              <a:spcAft>
                <a:spcPts val="0"/>
              </a:spcAft>
              <a:buNone/>
            </a:pPr>
            <a:r>
              <a:rPr b="1" lang="en-US" sz="1900">
                <a:latin typeface="Open Sans"/>
                <a:ea typeface="Open Sans"/>
                <a:cs typeface="Open Sans"/>
                <a:sym typeface="Open Sans"/>
              </a:rPr>
              <a:t>                  Aiman Lameesa - st122876</a:t>
            </a:r>
            <a:endParaRPr b="1" sz="1300"/>
          </a:p>
          <a:p>
            <a:pPr indent="0" lvl="0" marL="0" rtl="0" algn="l">
              <a:spcBef>
                <a:spcPts val="0"/>
              </a:spcBef>
              <a:spcAft>
                <a:spcPts val="0"/>
              </a:spcAft>
              <a:buNone/>
            </a:pPr>
            <a:r>
              <a:t/>
            </a:r>
            <a:endParaRPr sz="19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a5103a39cb_0_699"/>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Architecture of CNN Model 1</a:t>
            </a:r>
            <a:endParaRPr/>
          </a:p>
        </p:txBody>
      </p:sp>
      <p:sp>
        <p:nvSpPr>
          <p:cNvPr id="228" name="Google Shape;228;g1a5103a39cb_0_699"/>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g1a5103a39cb_0_699"/>
          <p:cNvSpPr/>
          <p:nvPr/>
        </p:nvSpPr>
        <p:spPr>
          <a:xfrm>
            <a:off x="4560050" y="2740813"/>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30" name="Google Shape;230;g1a5103a39cb_0_699"/>
          <p:cNvSpPr/>
          <p:nvPr/>
        </p:nvSpPr>
        <p:spPr>
          <a:xfrm>
            <a:off x="4560050" y="5120550"/>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a:t>
            </a:r>
            <a:endParaRPr/>
          </a:p>
          <a:p>
            <a:pPr indent="0" lvl="0" marL="0" rtl="0" algn="ctr">
              <a:spcBef>
                <a:spcPts val="0"/>
              </a:spcBef>
              <a:spcAft>
                <a:spcPts val="0"/>
              </a:spcAft>
              <a:buNone/>
            </a:pPr>
            <a:r>
              <a:rPr lang="en-US"/>
              <a:t>in size = 128*31*31, out size = 10</a:t>
            </a:r>
            <a:endParaRPr/>
          </a:p>
        </p:txBody>
      </p:sp>
      <p:sp>
        <p:nvSpPr>
          <p:cNvPr id="231" name="Google Shape;231;g1a5103a39cb_0_699"/>
          <p:cNvSpPr txBox="1"/>
          <p:nvPr/>
        </p:nvSpPr>
        <p:spPr>
          <a:xfrm>
            <a:off x="4560025" y="1642725"/>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1</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3, out channel = 128</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sp>
        <p:nvSpPr>
          <p:cNvPr id="232" name="Google Shape;232;g1a5103a39cb_0_699"/>
          <p:cNvSpPr/>
          <p:nvPr/>
        </p:nvSpPr>
        <p:spPr>
          <a:xfrm>
            <a:off x="4560050" y="3491125"/>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cxnSp>
        <p:nvCxnSpPr>
          <p:cNvPr id="233" name="Google Shape;233;g1a5103a39cb_0_699"/>
          <p:cNvCxnSpPr>
            <a:stCxn id="231" idx="2"/>
            <a:endCxn id="229" idx="0"/>
          </p:cNvCxnSpPr>
          <p:nvPr/>
        </p:nvCxnSpPr>
        <p:spPr>
          <a:xfrm>
            <a:off x="6308575" y="2474025"/>
            <a:ext cx="0" cy="2667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g1a5103a39cb_0_699"/>
          <p:cNvSpPr/>
          <p:nvPr/>
        </p:nvSpPr>
        <p:spPr>
          <a:xfrm>
            <a:off x="4560050" y="4339563"/>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cxnSp>
        <p:nvCxnSpPr>
          <p:cNvPr id="235" name="Google Shape;235;g1a5103a39cb_0_699"/>
          <p:cNvCxnSpPr>
            <a:stCxn id="229" idx="2"/>
            <a:endCxn id="232" idx="0"/>
          </p:cNvCxnSpPr>
          <p:nvPr/>
        </p:nvCxnSpPr>
        <p:spPr>
          <a:xfrm>
            <a:off x="6308575" y="3231313"/>
            <a:ext cx="0" cy="2598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g1a5103a39cb_0_699"/>
          <p:cNvCxnSpPr>
            <a:stCxn id="232" idx="2"/>
            <a:endCxn id="234" idx="0"/>
          </p:cNvCxnSpPr>
          <p:nvPr/>
        </p:nvCxnSpPr>
        <p:spPr>
          <a:xfrm>
            <a:off x="6308575" y="4103450"/>
            <a:ext cx="0" cy="2361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g1a5103a39cb_0_699"/>
          <p:cNvCxnSpPr>
            <a:stCxn id="234" idx="2"/>
            <a:endCxn id="230" idx="0"/>
          </p:cNvCxnSpPr>
          <p:nvPr/>
        </p:nvCxnSpPr>
        <p:spPr>
          <a:xfrm>
            <a:off x="6308575" y="4830063"/>
            <a:ext cx="0" cy="29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a5103a39cb_0_714"/>
          <p:cNvSpPr txBox="1"/>
          <p:nvPr>
            <p:ph type="title"/>
          </p:nvPr>
        </p:nvSpPr>
        <p:spPr>
          <a:xfrm>
            <a:off x="260200" y="1564775"/>
            <a:ext cx="2657700" cy="2553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4100"/>
              <a:t>Architecture of CNN Model 2</a:t>
            </a:r>
            <a:endParaRPr sz="4100"/>
          </a:p>
        </p:txBody>
      </p:sp>
      <p:sp>
        <p:nvSpPr>
          <p:cNvPr id="243" name="Google Shape;243;g1a5103a39cb_0_71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g1a5103a39cb_0_714"/>
          <p:cNvSpPr/>
          <p:nvPr/>
        </p:nvSpPr>
        <p:spPr>
          <a:xfrm>
            <a:off x="3267425" y="1601038"/>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45" name="Google Shape;245;g1a5103a39cb_0_714"/>
          <p:cNvSpPr/>
          <p:nvPr/>
        </p:nvSpPr>
        <p:spPr>
          <a:xfrm>
            <a:off x="3267425" y="2318563"/>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BatchNorm Layer 1</a:t>
            </a:r>
            <a:endParaRPr/>
          </a:p>
        </p:txBody>
      </p:sp>
      <p:sp>
        <p:nvSpPr>
          <p:cNvPr id="246" name="Google Shape;246;g1a5103a39cb_0_714"/>
          <p:cNvSpPr/>
          <p:nvPr/>
        </p:nvSpPr>
        <p:spPr>
          <a:xfrm>
            <a:off x="8342875" y="1608000"/>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1</a:t>
            </a:r>
            <a:endParaRPr/>
          </a:p>
          <a:p>
            <a:pPr indent="0" lvl="0" marL="0" rtl="0" algn="ctr">
              <a:spcBef>
                <a:spcPts val="0"/>
              </a:spcBef>
              <a:spcAft>
                <a:spcPts val="0"/>
              </a:spcAft>
              <a:buNone/>
            </a:pPr>
            <a:r>
              <a:rPr lang="en-US"/>
              <a:t>in size = 256*14*14, out size = 100</a:t>
            </a:r>
            <a:endParaRPr/>
          </a:p>
        </p:txBody>
      </p:sp>
      <p:sp>
        <p:nvSpPr>
          <p:cNvPr id="247" name="Google Shape;247;g1a5103a39cb_0_714"/>
          <p:cNvSpPr txBox="1"/>
          <p:nvPr/>
        </p:nvSpPr>
        <p:spPr>
          <a:xfrm>
            <a:off x="3267400" y="502950"/>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1</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3, out channel = 128</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sp>
        <p:nvSpPr>
          <p:cNvPr id="248" name="Google Shape;248;g1a5103a39cb_0_714"/>
          <p:cNvSpPr/>
          <p:nvPr/>
        </p:nvSpPr>
        <p:spPr>
          <a:xfrm>
            <a:off x="3267300" y="3047475"/>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1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sp>
        <p:nvSpPr>
          <p:cNvPr id="249" name="Google Shape;249;g1a5103a39cb_0_714"/>
          <p:cNvSpPr txBox="1"/>
          <p:nvPr/>
        </p:nvSpPr>
        <p:spPr>
          <a:xfrm>
            <a:off x="3267400" y="3967300"/>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2</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128, out channel = 256</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sp>
        <p:nvSpPr>
          <p:cNvPr id="250" name="Google Shape;250;g1a5103a39cb_0_714"/>
          <p:cNvSpPr/>
          <p:nvPr/>
        </p:nvSpPr>
        <p:spPr>
          <a:xfrm>
            <a:off x="3267300" y="5106325"/>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cxnSp>
        <p:nvCxnSpPr>
          <p:cNvPr id="251" name="Google Shape;251;g1a5103a39cb_0_714"/>
          <p:cNvCxnSpPr>
            <a:stCxn id="247" idx="2"/>
            <a:endCxn id="244" idx="0"/>
          </p:cNvCxnSpPr>
          <p:nvPr/>
        </p:nvCxnSpPr>
        <p:spPr>
          <a:xfrm>
            <a:off x="5015950" y="1334250"/>
            <a:ext cx="0" cy="2667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g1a5103a39cb_0_714"/>
          <p:cNvCxnSpPr>
            <a:endCxn id="245" idx="0"/>
          </p:cNvCxnSpPr>
          <p:nvPr/>
        </p:nvCxnSpPr>
        <p:spPr>
          <a:xfrm>
            <a:off x="5015950" y="2152663"/>
            <a:ext cx="0" cy="1659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g1a5103a39cb_0_714"/>
          <p:cNvCxnSpPr>
            <a:endCxn id="248" idx="0"/>
          </p:cNvCxnSpPr>
          <p:nvPr/>
        </p:nvCxnSpPr>
        <p:spPr>
          <a:xfrm>
            <a:off x="5015825" y="2794275"/>
            <a:ext cx="0" cy="2532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g1a5103a39cb_0_714"/>
          <p:cNvCxnSpPr>
            <a:endCxn id="249" idx="0"/>
          </p:cNvCxnSpPr>
          <p:nvPr/>
        </p:nvCxnSpPr>
        <p:spPr>
          <a:xfrm>
            <a:off x="5015950" y="3714100"/>
            <a:ext cx="0" cy="2532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g1a5103a39cb_0_714"/>
          <p:cNvCxnSpPr>
            <a:endCxn id="250" idx="0"/>
          </p:cNvCxnSpPr>
          <p:nvPr/>
        </p:nvCxnSpPr>
        <p:spPr>
          <a:xfrm>
            <a:off x="5015825" y="4798525"/>
            <a:ext cx="0" cy="307800"/>
          </a:xfrm>
          <a:prstGeom prst="straightConnector1">
            <a:avLst/>
          </a:prstGeom>
          <a:noFill/>
          <a:ln cap="flat" cmpd="sng" w="9525">
            <a:solidFill>
              <a:schemeClr val="dk2"/>
            </a:solidFill>
            <a:prstDash val="solid"/>
            <a:round/>
            <a:headEnd len="med" w="med" type="none"/>
            <a:tailEnd len="med" w="med" type="triangle"/>
          </a:ln>
        </p:spPr>
      </p:cxnSp>
      <p:sp>
        <p:nvSpPr>
          <p:cNvPr id="256" name="Google Shape;256;g1a5103a39cb_0_714"/>
          <p:cNvSpPr/>
          <p:nvPr/>
        </p:nvSpPr>
        <p:spPr>
          <a:xfrm>
            <a:off x="8342875" y="256063"/>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BatchNorm Layer 2</a:t>
            </a:r>
            <a:endParaRPr/>
          </a:p>
        </p:txBody>
      </p:sp>
      <p:sp>
        <p:nvSpPr>
          <p:cNvPr id="257" name="Google Shape;257;g1a5103a39cb_0_714"/>
          <p:cNvSpPr/>
          <p:nvPr/>
        </p:nvSpPr>
        <p:spPr>
          <a:xfrm>
            <a:off x="8342875" y="910750"/>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2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cxnSp>
        <p:nvCxnSpPr>
          <p:cNvPr id="258" name="Google Shape;258;g1a5103a39cb_0_714"/>
          <p:cNvCxnSpPr>
            <a:endCxn id="256" idx="1"/>
          </p:cNvCxnSpPr>
          <p:nvPr/>
        </p:nvCxnSpPr>
        <p:spPr>
          <a:xfrm flipH="1" rot="10800000">
            <a:off x="7674475" y="501313"/>
            <a:ext cx="668400" cy="15600"/>
          </a:xfrm>
          <a:prstGeom prst="straightConnector1">
            <a:avLst/>
          </a:prstGeom>
          <a:noFill/>
          <a:ln cap="flat" cmpd="sng" w="9525">
            <a:solidFill>
              <a:schemeClr val="dk2"/>
            </a:solidFill>
            <a:prstDash val="solid"/>
            <a:round/>
            <a:headEnd len="med" w="med" type="none"/>
            <a:tailEnd len="med" w="med" type="triangle"/>
          </a:ln>
        </p:spPr>
      </p:cxnSp>
      <p:sp>
        <p:nvSpPr>
          <p:cNvPr id="259" name="Google Shape;259;g1a5103a39cb_0_714"/>
          <p:cNvSpPr/>
          <p:nvPr/>
        </p:nvSpPr>
        <p:spPr>
          <a:xfrm>
            <a:off x="8342875" y="2382975"/>
            <a:ext cx="3497050" cy="373088"/>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60" name="Google Shape;260;g1a5103a39cb_0_714"/>
          <p:cNvSpPr/>
          <p:nvPr/>
        </p:nvSpPr>
        <p:spPr>
          <a:xfrm>
            <a:off x="8342875" y="2926438"/>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sp>
        <p:nvSpPr>
          <p:cNvPr id="261" name="Google Shape;261;g1a5103a39cb_0_714"/>
          <p:cNvSpPr/>
          <p:nvPr/>
        </p:nvSpPr>
        <p:spPr>
          <a:xfrm>
            <a:off x="8342875" y="3584125"/>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2</a:t>
            </a:r>
            <a:endParaRPr/>
          </a:p>
          <a:p>
            <a:pPr indent="0" lvl="0" marL="0" rtl="0" algn="ctr">
              <a:spcBef>
                <a:spcPts val="0"/>
              </a:spcBef>
              <a:spcAft>
                <a:spcPts val="0"/>
              </a:spcAft>
              <a:buNone/>
            </a:pPr>
            <a:r>
              <a:rPr lang="en-US"/>
              <a:t>in size = 100, out size = 50</a:t>
            </a:r>
            <a:endParaRPr/>
          </a:p>
        </p:txBody>
      </p:sp>
      <p:sp>
        <p:nvSpPr>
          <p:cNvPr id="262" name="Google Shape;262;g1a5103a39cb_0_714"/>
          <p:cNvSpPr/>
          <p:nvPr/>
        </p:nvSpPr>
        <p:spPr>
          <a:xfrm>
            <a:off x="8342875" y="4320334"/>
            <a:ext cx="3497050" cy="3731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63" name="Google Shape;263;g1a5103a39cb_0_714"/>
          <p:cNvSpPr/>
          <p:nvPr/>
        </p:nvSpPr>
        <p:spPr>
          <a:xfrm>
            <a:off x="8342875" y="4817288"/>
            <a:ext cx="3497050" cy="490500"/>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cxnSp>
        <p:nvCxnSpPr>
          <p:cNvPr id="264" name="Google Shape;264;g1a5103a39cb_0_714"/>
          <p:cNvCxnSpPr>
            <a:stCxn id="250" idx="3"/>
          </p:cNvCxnSpPr>
          <p:nvPr/>
        </p:nvCxnSpPr>
        <p:spPr>
          <a:xfrm flipH="1" rot="10800000">
            <a:off x="6764350" y="503575"/>
            <a:ext cx="923700" cy="4848000"/>
          </a:xfrm>
          <a:prstGeom prst="bentConnector2">
            <a:avLst/>
          </a:prstGeom>
          <a:noFill/>
          <a:ln cap="flat" cmpd="sng" w="9525">
            <a:solidFill>
              <a:schemeClr val="dk2"/>
            </a:solidFill>
            <a:prstDash val="solid"/>
            <a:round/>
            <a:headEnd len="med" w="med" type="none"/>
            <a:tailEnd len="med" w="med" type="none"/>
          </a:ln>
        </p:spPr>
      </p:cxnSp>
      <p:sp>
        <p:nvSpPr>
          <p:cNvPr id="265" name="Google Shape;265;g1a5103a39cb_0_714"/>
          <p:cNvSpPr/>
          <p:nvPr/>
        </p:nvSpPr>
        <p:spPr>
          <a:xfrm>
            <a:off x="8342875" y="5431663"/>
            <a:ext cx="3497050" cy="6123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3</a:t>
            </a:r>
            <a:endParaRPr/>
          </a:p>
          <a:p>
            <a:pPr indent="0" lvl="0" marL="0" rtl="0" algn="ctr">
              <a:spcBef>
                <a:spcPts val="0"/>
              </a:spcBef>
              <a:spcAft>
                <a:spcPts val="0"/>
              </a:spcAft>
              <a:buNone/>
            </a:pPr>
            <a:r>
              <a:rPr lang="en-US"/>
              <a:t>in size = 50, out size = 10</a:t>
            </a:r>
            <a:endParaRPr/>
          </a:p>
        </p:txBody>
      </p:sp>
      <p:cxnSp>
        <p:nvCxnSpPr>
          <p:cNvPr id="266" name="Google Shape;266;g1a5103a39cb_0_714"/>
          <p:cNvCxnSpPr>
            <a:stCxn id="256" idx="2"/>
            <a:endCxn id="257" idx="0"/>
          </p:cNvCxnSpPr>
          <p:nvPr/>
        </p:nvCxnSpPr>
        <p:spPr>
          <a:xfrm>
            <a:off x="10091400" y="746563"/>
            <a:ext cx="0" cy="1641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g1a5103a39cb_0_714"/>
          <p:cNvCxnSpPr>
            <a:stCxn id="257" idx="2"/>
            <a:endCxn id="246" idx="0"/>
          </p:cNvCxnSpPr>
          <p:nvPr/>
        </p:nvCxnSpPr>
        <p:spPr>
          <a:xfrm>
            <a:off x="10091400" y="1401250"/>
            <a:ext cx="0" cy="20670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g1a5103a39cb_0_714"/>
          <p:cNvCxnSpPr>
            <a:stCxn id="246" idx="2"/>
            <a:endCxn id="259" idx="0"/>
          </p:cNvCxnSpPr>
          <p:nvPr/>
        </p:nvCxnSpPr>
        <p:spPr>
          <a:xfrm>
            <a:off x="10091400" y="2220325"/>
            <a:ext cx="0" cy="1626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g1a5103a39cb_0_714"/>
          <p:cNvCxnSpPr>
            <a:stCxn id="259" idx="2"/>
            <a:endCxn id="260" idx="0"/>
          </p:cNvCxnSpPr>
          <p:nvPr/>
        </p:nvCxnSpPr>
        <p:spPr>
          <a:xfrm>
            <a:off x="10091400" y="2756063"/>
            <a:ext cx="0" cy="1704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g1a5103a39cb_0_714"/>
          <p:cNvCxnSpPr>
            <a:stCxn id="260" idx="2"/>
            <a:endCxn id="261" idx="0"/>
          </p:cNvCxnSpPr>
          <p:nvPr/>
        </p:nvCxnSpPr>
        <p:spPr>
          <a:xfrm>
            <a:off x="10091400" y="3416938"/>
            <a:ext cx="0" cy="1671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g1a5103a39cb_0_714"/>
          <p:cNvCxnSpPr>
            <a:endCxn id="262" idx="0"/>
          </p:cNvCxnSpPr>
          <p:nvPr/>
        </p:nvCxnSpPr>
        <p:spPr>
          <a:xfrm>
            <a:off x="10081800" y="4107634"/>
            <a:ext cx="9600" cy="2127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g1a5103a39cb_0_714"/>
          <p:cNvCxnSpPr>
            <a:stCxn id="262" idx="2"/>
            <a:endCxn id="263" idx="0"/>
          </p:cNvCxnSpPr>
          <p:nvPr/>
        </p:nvCxnSpPr>
        <p:spPr>
          <a:xfrm>
            <a:off x="10091400" y="4693434"/>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g1a5103a39cb_0_714"/>
          <p:cNvCxnSpPr>
            <a:stCxn id="263" idx="2"/>
            <a:endCxn id="265" idx="0"/>
          </p:cNvCxnSpPr>
          <p:nvPr/>
        </p:nvCxnSpPr>
        <p:spPr>
          <a:xfrm>
            <a:off x="10091400" y="5307788"/>
            <a:ext cx="0" cy="12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a686b20216_1_0"/>
          <p:cNvSpPr txBox="1"/>
          <p:nvPr>
            <p:ph type="title"/>
          </p:nvPr>
        </p:nvSpPr>
        <p:spPr>
          <a:xfrm>
            <a:off x="260200" y="1564775"/>
            <a:ext cx="2657700" cy="2553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4100"/>
              <a:t>Architecture of CNN Model 3</a:t>
            </a:r>
            <a:endParaRPr sz="4100"/>
          </a:p>
        </p:txBody>
      </p:sp>
      <p:sp>
        <p:nvSpPr>
          <p:cNvPr id="279" name="Google Shape;279;g1a686b20216_1_0"/>
          <p:cNvSpPr txBox="1"/>
          <p:nvPr>
            <p:ph idx="12" type="sldNum"/>
          </p:nvPr>
        </p:nvSpPr>
        <p:spPr>
          <a:xfrm>
            <a:off x="11333225" y="6572831"/>
            <a:ext cx="694800" cy="169500"/>
          </a:xfrm>
          <a:prstGeom prst="rect">
            <a:avLst/>
          </a:prstGeom>
        </p:spPr>
        <p:txBody>
          <a:bodyPr anchorCtr="0" anchor="ctr" bIns="121900" lIns="121900" spcFirstLastPara="1" rIns="121900" wrap="square" tIns="121900">
            <a:normAutofit fontScale="25000" lnSpcReduction="20000"/>
          </a:bodyPr>
          <a:lstStyle/>
          <a:p>
            <a:pPr indent="0" lvl="0" marL="0" rtl="0" algn="ctr">
              <a:spcBef>
                <a:spcPts val="0"/>
              </a:spcBef>
              <a:spcAft>
                <a:spcPts val="0"/>
              </a:spcAft>
              <a:buNone/>
            </a:pPr>
            <a:r>
              <a:t/>
            </a:r>
            <a:endParaRPr/>
          </a:p>
        </p:txBody>
      </p:sp>
      <p:sp>
        <p:nvSpPr>
          <p:cNvPr id="280" name="Google Shape;280;g1a686b20216_1_0"/>
          <p:cNvSpPr/>
          <p:nvPr/>
        </p:nvSpPr>
        <p:spPr>
          <a:xfrm>
            <a:off x="2985975" y="1215088"/>
            <a:ext cx="3497050" cy="28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81" name="Google Shape;281;g1a686b20216_1_0"/>
          <p:cNvSpPr/>
          <p:nvPr/>
        </p:nvSpPr>
        <p:spPr>
          <a:xfrm>
            <a:off x="2985925" y="1647277"/>
            <a:ext cx="3497100" cy="28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BatchNorm Layer 1</a:t>
            </a:r>
            <a:endParaRPr/>
          </a:p>
        </p:txBody>
      </p:sp>
      <p:sp>
        <p:nvSpPr>
          <p:cNvPr id="282" name="Google Shape;282;g1a686b20216_1_0"/>
          <p:cNvSpPr/>
          <p:nvPr/>
        </p:nvSpPr>
        <p:spPr>
          <a:xfrm>
            <a:off x="7964134" y="1625667"/>
            <a:ext cx="3272834" cy="408121"/>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1</a:t>
            </a:r>
            <a:endParaRPr/>
          </a:p>
          <a:p>
            <a:pPr indent="0" lvl="0" marL="0" rtl="0" algn="ctr">
              <a:spcBef>
                <a:spcPts val="0"/>
              </a:spcBef>
              <a:spcAft>
                <a:spcPts val="0"/>
              </a:spcAft>
              <a:buNone/>
            </a:pPr>
            <a:r>
              <a:rPr lang="en-US"/>
              <a:t>in size = 256*6*6, out size = 200</a:t>
            </a:r>
            <a:endParaRPr/>
          </a:p>
        </p:txBody>
      </p:sp>
      <p:sp>
        <p:nvSpPr>
          <p:cNvPr id="283" name="Google Shape;283;g1a686b20216_1_0"/>
          <p:cNvSpPr txBox="1"/>
          <p:nvPr/>
        </p:nvSpPr>
        <p:spPr>
          <a:xfrm>
            <a:off x="2989400" y="187700"/>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1</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3, out channel = 64</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sp>
        <p:nvSpPr>
          <p:cNvPr id="284" name="Google Shape;284;g1a686b20216_1_0"/>
          <p:cNvSpPr/>
          <p:nvPr/>
        </p:nvSpPr>
        <p:spPr>
          <a:xfrm>
            <a:off x="2989425" y="2144266"/>
            <a:ext cx="3497050" cy="50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1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sp>
        <p:nvSpPr>
          <p:cNvPr id="285" name="Google Shape;285;g1a686b20216_1_0"/>
          <p:cNvSpPr txBox="1"/>
          <p:nvPr/>
        </p:nvSpPr>
        <p:spPr>
          <a:xfrm>
            <a:off x="2985950" y="2819785"/>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2</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64, out channel = 128</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sp>
        <p:nvSpPr>
          <p:cNvPr id="286" name="Google Shape;286;g1a686b20216_1_0"/>
          <p:cNvSpPr/>
          <p:nvPr/>
        </p:nvSpPr>
        <p:spPr>
          <a:xfrm>
            <a:off x="2985975" y="3846705"/>
            <a:ext cx="3497050" cy="28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87" name="Google Shape;287;g1a686b20216_1_0"/>
          <p:cNvSpPr/>
          <p:nvPr/>
        </p:nvSpPr>
        <p:spPr>
          <a:xfrm>
            <a:off x="7961771" y="630289"/>
            <a:ext cx="3272834" cy="279088"/>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BatchNorm Layer 3</a:t>
            </a:r>
            <a:endParaRPr/>
          </a:p>
        </p:txBody>
      </p:sp>
      <p:sp>
        <p:nvSpPr>
          <p:cNvPr id="288" name="Google Shape;288;g1a686b20216_1_0"/>
          <p:cNvSpPr/>
          <p:nvPr/>
        </p:nvSpPr>
        <p:spPr>
          <a:xfrm>
            <a:off x="7961724" y="1069563"/>
            <a:ext cx="3272881" cy="400744"/>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3</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sp>
        <p:nvSpPr>
          <p:cNvPr id="289" name="Google Shape;289;g1a686b20216_1_0"/>
          <p:cNvSpPr/>
          <p:nvPr/>
        </p:nvSpPr>
        <p:spPr>
          <a:xfrm>
            <a:off x="7961771" y="2197351"/>
            <a:ext cx="3272834" cy="229011"/>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90" name="Google Shape;290;g1a686b20216_1_0"/>
          <p:cNvSpPr/>
          <p:nvPr/>
        </p:nvSpPr>
        <p:spPr>
          <a:xfrm>
            <a:off x="7957278" y="2552914"/>
            <a:ext cx="3272834" cy="408121"/>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sp>
        <p:nvSpPr>
          <p:cNvPr id="291" name="Google Shape;291;g1a686b20216_1_0"/>
          <p:cNvSpPr/>
          <p:nvPr/>
        </p:nvSpPr>
        <p:spPr>
          <a:xfrm>
            <a:off x="7964134" y="3150205"/>
            <a:ext cx="3272834" cy="49397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2</a:t>
            </a:r>
            <a:endParaRPr/>
          </a:p>
          <a:p>
            <a:pPr indent="0" lvl="0" marL="0" rtl="0" algn="ctr">
              <a:spcBef>
                <a:spcPts val="0"/>
              </a:spcBef>
              <a:spcAft>
                <a:spcPts val="0"/>
              </a:spcAft>
              <a:buNone/>
            </a:pPr>
            <a:r>
              <a:rPr lang="en-US"/>
              <a:t>in size = 200, out size = 100</a:t>
            </a:r>
            <a:endParaRPr/>
          </a:p>
        </p:txBody>
      </p:sp>
      <p:sp>
        <p:nvSpPr>
          <p:cNvPr id="292" name="Google Shape;292;g1a686b20216_1_0"/>
          <p:cNvSpPr/>
          <p:nvPr/>
        </p:nvSpPr>
        <p:spPr>
          <a:xfrm>
            <a:off x="7964134" y="3802771"/>
            <a:ext cx="3272834" cy="254994"/>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293" name="Google Shape;293;g1a686b20216_1_0"/>
          <p:cNvSpPr/>
          <p:nvPr/>
        </p:nvSpPr>
        <p:spPr>
          <a:xfrm>
            <a:off x="7964087" y="4177960"/>
            <a:ext cx="3272881" cy="408121"/>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sp>
        <p:nvSpPr>
          <p:cNvPr id="294" name="Google Shape;294;g1a686b20216_1_0"/>
          <p:cNvSpPr/>
          <p:nvPr/>
        </p:nvSpPr>
        <p:spPr>
          <a:xfrm>
            <a:off x="7957278" y="4717758"/>
            <a:ext cx="3272834" cy="408121"/>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3</a:t>
            </a:r>
            <a:endParaRPr/>
          </a:p>
          <a:p>
            <a:pPr indent="0" lvl="0" marL="0" rtl="0" algn="ctr">
              <a:spcBef>
                <a:spcPts val="0"/>
              </a:spcBef>
              <a:spcAft>
                <a:spcPts val="0"/>
              </a:spcAft>
              <a:buNone/>
            </a:pPr>
            <a:r>
              <a:rPr lang="en-US"/>
              <a:t>in size = 100, out size = 75</a:t>
            </a:r>
            <a:endParaRPr/>
          </a:p>
        </p:txBody>
      </p:sp>
      <p:cxnSp>
        <p:nvCxnSpPr>
          <p:cNvPr id="295" name="Google Shape;295;g1a686b20216_1_0"/>
          <p:cNvCxnSpPr>
            <a:stCxn id="287" idx="2"/>
            <a:endCxn id="288" idx="0"/>
          </p:cNvCxnSpPr>
          <p:nvPr/>
        </p:nvCxnSpPr>
        <p:spPr>
          <a:xfrm>
            <a:off x="9598188" y="909378"/>
            <a:ext cx="0" cy="16020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g1a686b20216_1_0"/>
          <p:cNvCxnSpPr>
            <a:stCxn id="288" idx="2"/>
            <a:endCxn id="282" idx="0"/>
          </p:cNvCxnSpPr>
          <p:nvPr/>
        </p:nvCxnSpPr>
        <p:spPr>
          <a:xfrm>
            <a:off x="9598164" y="1470307"/>
            <a:ext cx="2400" cy="1554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g1a686b20216_1_0"/>
          <p:cNvCxnSpPr>
            <a:stCxn id="282" idx="2"/>
            <a:endCxn id="289" idx="0"/>
          </p:cNvCxnSpPr>
          <p:nvPr/>
        </p:nvCxnSpPr>
        <p:spPr>
          <a:xfrm flipH="1">
            <a:off x="9598151" y="2033788"/>
            <a:ext cx="2400" cy="1635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g1a686b20216_1_0"/>
          <p:cNvCxnSpPr>
            <a:stCxn id="289" idx="2"/>
            <a:endCxn id="290" idx="0"/>
          </p:cNvCxnSpPr>
          <p:nvPr/>
        </p:nvCxnSpPr>
        <p:spPr>
          <a:xfrm flipH="1">
            <a:off x="9593688" y="2426362"/>
            <a:ext cx="4500" cy="1266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g1a686b20216_1_0"/>
          <p:cNvCxnSpPr>
            <a:stCxn id="290" idx="2"/>
            <a:endCxn id="291" idx="0"/>
          </p:cNvCxnSpPr>
          <p:nvPr/>
        </p:nvCxnSpPr>
        <p:spPr>
          <a:xfrm>
            <a:off x="9593695" y="2961035"/>
            <a:ext cx="6900" cy="1893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g1a686b20216_1_0"/>
          <p:cNvCxnSpPr>
            <a:stCxn id="292" idx="2"/>
            <a:endCxn id="293" idx="0"/>
          </p:cNvCxnSpPr>
          <p:nvPr/>
        </p:nvCxnSpPr>
        <p:spPr>
          <a:xfrm>
            <a:off x="9600551" y="4057765"/>
            <a:ext cx="0" cy="1203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g1a686b20216_1_0"/>
          <p:cNvCxnSpPr>
            <a:stCxn id="293" idx="2"/>
            <a:endCxn id="294" idx="0"/>
          </p:cNvCxnSpPr>
          <p:nvPr/>
        </p:nvCxnSpPr>
        <p:spPr>
          <a:xfrm flipH="1">
            <a:off x="9593627" y="4586082"/>
            <a:ext cx="6900" cy="1317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g1a686b20216_1_0"/>
          <p:cNvSpPr/>
          <p:nvPr/>
        </p:nvSpPr>
        <p:spPr>
          <a:xfrm>
            <a:off x="2985925" y="4333105"/>
            <a:ext cx="3497100" cy="28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BatchNorm Layer 2</a:t>
            </a:r>
            <a:endParaRPr/>
          </a:p>
        </p:txBody>
      </p:sp>
      <p:sp>
        <p:nvSpPr>
          <p:cNvPr id="303" name="Google Shape;303;g1a686b20216_1_0"/>
          <p:cNvSpPr/>
          <p:nvPr/>
        </p:nvSpPr>
        <p:spPr>
          <a:xfrm>
            <a:off x="2985925" y="4853398"/>
            <a:ext cx="3497100" cy="505729"/>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pen Sans"/>
                <a:ea typeface="Open Sans"/>
                <a:cs typeface="Open Sans"/>
                <a:sym typeface="Open Sans"/>
              </a:rPr>
              <a:t>MaxPooling Layer 2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2X2</a:t>
            </a:r>
            <a:endParaRPr/>
          </a:p>
        </p:txBody>
      </p:sp>
      <p:sp>
        <p:nvSpPr>
          <p:cNvPr id="304" name="Google Shape;304;g1a686b20216_1_0"/>
          <p:cNvSpPr txBox="1"/>
          <p:nvPr/>
        </p:nvSpPr>
        <p:spPr>
          <a:xfrm>
            <a:off x="2989400" y="5593677"/>
            <a:ext cx="3497100" cy="8313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Convolution Layer 3</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in channel = 128, out channel = 256</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kernel size = 3X3, stride = 1, padding = 0</a:t>
            </a:r>
            <a:endParaRPr>
              <a:latin typeface="Open Sans"/>
              <a:ea typeface="Open Sans"/>
              <a:cs typeface="Open Sans"/>
              <a:sym typeface="Open Sans"/>
            </a:endParaRPr>
          </a:p>
        </p:txBody>
      </p:sp>
      <p:cxnSp>
        <p:nvCxnSpPr>
          <p:cNvPr id="305" name="Google Shape;305;g1a686b20216_1_0"/>
          <p:cNvCxnSpPr>
            <a:stCxn id="281" idx="2"/>
            <a:endCxn id="284" idx="0"/>
          </p:cNvCxnSpPr>
          <p:nvPr/>
        </p:nvCxnSpPr>
        <p:spPr>
          <a:xfrm>
            <a:off x="4734475" y="1933006"/>
            <a:ext cx="3600" cy="2112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g1a686b20216_1_0"/>
          <p:cNvCxnSpPr>
            <a:stCxn id="284" idx="2"/>
            <a:endCxn id="285" idx="0"/>
          </p:cNvCxnSpPr>
          <p:nvPr/>
        </p:nvCxnSpPr>
        <p:spPr>
          <a:xfrm flipH="1">
            <a:off x="4734650" y="2649995"/>
            <a:ext cx="3300" cy="1698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g1a686b20216_1_0"/>
          <p:cNvCxnSpPr>
            <a:stCxn id="285" idx="2"/>
            <a:endCxn id="286" idx="0"/>
          </p:cNvCxnSpPr>
          <p:nvPr/>
        </p:nvCxnSpPr>
        <p:spPr>
          <a:xfrm>
            <a:off x="4734500" y="3651085"/>
            <a:ext cx="0" cy="1956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g1a686b20216_1_0"/>
          <p:cNvCxnSpPr>
            <a:endCxn id="302" idx="0"/>
          </p:cNvCxnSpPr>
          <p:nvPr/>
        </p:nvCxnSpPr>
        <p:spPr>
          <a:xfrm flipH="1">
            <a:off x="4734475" y="4158205"/>
            <a:ext cx="6900" cy="1749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g1a686b20216_1_0"/>
          <p:cNvCxnSpPr>
            <a:stCxn id="302" idx="2"/>
            <a:endCxn id="303" idx="0"/>
          </p:cNvCxnSpPr>
          <p:nvPr/>
        </p:nvCxnSpPr>
        <p:spPr>
          <a:xfrm>
            <a:off x="4734475" y="4618834"/>
            <a:ext cx="0" cy="2346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g1a686b20216_1_0"/>
          <p:cNvCxnSpPr>
            <a:endCxn id="304" idx="0"/>
          </p:cNvCxnSpPr>
          <p:nvPr/>
        </p:nvCxnSpPr>
        <p:spPr>
          <a:xfrm>
            <a:off x="4737950" y="5332677"/>
            <a:ext cx="0" cy="2610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g1a686b20216_1_0"/>
          <p:cNvCxnSpPr>
            <a:stCxn id="283" idx="2"/>
            <a:endCxn id="280" idx="0"/>
          </p:cNvCxnSpPr>
          <p:nvPr/>
        </p:nvCxnSpPr>
        <p:spPr>
          <a:xfrm flipH="1">
            <a:off x="4734650" y="1019000"/>
            <a:ext cx="3300" cy="1962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g1a686b20216_1_0"/>
          <p:cNvCxnSpPr>
            <a:stCxn id="280" idx="2"/>
            <a:endCxn id="281" idx="0"/>
          </p:cNvCxnSpPr>
          <p:nvPr/>
        </p:nvCxnSpPr>
        <p:spPr>
          <a:xfrm>
            <a:off x="4734500" y="1500817"/>
            <a:ext cx="0" cy="1464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g1a686b20216_1_0"/>
          <p:cNvSpPr/>
          <p:nvPr/>
        </p:nvSpPr>
        <p:spPr>
          <a:xfrm>
            <a:off x="7957278" y="187700"/>
            <a:ext cx="3272834" cy="279088"/>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cxnSp>
        <p:nvCxnSpPr>
          <p:cNvPr id="314" name="Google Shape;314;g1a686b20216_1_0"/>
          <p:cNvCxnSpPr>
            <a:stCxn id="291" idx="2"/>
            <a:endCxn id="292" idx="0"/>
          </p:cNvCxnSpPr>
          <p:nvPr/>
        </p:nvCxnSpPr>
        <p:spPr>
          <a:xfrm>
            <a:off x="9600551" y="3644180"/>
            <a:ext cx="0" cy="1587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g1a686b20216_1_0"/>
          <p:cNvCxnSpPr>
            <a:stCxn id="304" idx="3"/>
          </p:cNvCxnSpPr>
          <p:nvPr/>
        </p:nvCxnSpPr>
        <p:spPr>
          <a:xfrm flipH="1" rot="10800000">
            <a:off x="6486500" y="343227"/>
            <a:ext cx="948900" cy="5666100"/>
          </a:xfrm>
          <a:prstGeom prst="bentConnector2">
            <a:avLst/>
          </a:prstGeom>
          <a:noFill/>
          <a:ln cap="flat" cmpd="sng" w="9525">
            <a:solidFill>
              <a:schemeClr val="dk2"/>
            </a:solidFill>
            <a:prstDash val="solid"/>
            <a:round/>
            <a:headEnd len="med" w="med" type="none"/>
            <a:tailEnd len="med" w="med" type="none"/>
          </a:ln>
        </p:spPr>
      </p:cxnSp>
      <p:cxnSp>
        <p:nvCxnSpPr>
          <p:cNvPr id="316" name="Google Shape;316;g1a686b20216_1_0"/>
          <p:cNvCxnSpPr>
            <a:endCxn id="313" idx="1"/>
          </p:cNvCxnSpPr>
          <p:nvPr/>
        </p:nvCxnSpPr>
        <p:spPr>
          <a:xfrm flipH="1" rot="10800000">
            <a:off x="7449978" y="327244"/>
            <a:ext cx="507300" cy="126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g1a686b20216_1_0"/>
          <p:cNvCxnSpPr>
            <a:stCxn id="313" idx="2"/>
            <a:endCxn id="287" idx="0"/>
          </p:cNvCxnSpPr>
          <p:nvPr/>
        </p:nvCxnSpPr>
        <p:spPr>
          <a:xfrm>
            <a:off x="9593695" y="466788"/>
            <a:ext cx="4500" cy="1635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g1a686b20216_1_0"/>
          <p:cNvSpPr/>
          <p:nvPr/>
        </p:nvSpPr>
        <p:spPr>
          <a:xfrm>
            <a:off x="7957232" y="5251513"/>
            <a:ext cx="3272881" cy="206352"/>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ReLU</a:t>
            </a:r>
            <a:endParaRPr/>
          </a:p>
        </p:txBody>
      </p:sp>
      <p:sp>
        <p:nvSpPr>
          <p:cNvPr id="319" name="Google Shape;319;g1a686b20216_1_0"/>
          <p:cNvSpPr/>
          <p:nvPr/>
        </p:nvSpPr>
        <p:spPr>
          <a:xfrm>
            <a:off x="7957225" y="5582400"/>
            <a:ext cx="3272900" cy="4081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Dropout Layer</a:t>
            </a:r>
            <a:endParaRPr/>
          </a:p>
          <a:p>
            <a:pPr indent="0" lvl="0" marL="0" rtl="0" algn="ctr">
              <a:spcBef>
                <a:spcPts val="0"/>
              </a:spcBef>
              <a:spcAft>
                <a:spcPts val="0"/>
              </a:spcAft>
              <a:buNone/>
            </a:pPr>
            <a:r>
              <a:rPr lang="en-US"/>
              <a:t>Probability = 20%</a:t>
            </a:r>
            <a:endParaRPr/>
          </a:p>
        </p:txBody>
      </p:sp>
      <p:cxnSp>
        <p:nvCxnSpPr>
          <p:cNvPr id="320" name="Google Shape;320;g1a686b20216_1_0"/>
          <p:cNvCxnSpPr>
            <a:stCxn id="318" idx="2"/>
            <a:endCxn id="319" idx="0"/>
          </p:cNvCxnSpPr>
          <p:nvPr/>
        </p:nvCxnSpPr>
        <p:spPr>
          <a:xfrm>
            <a:off x="9593672" y="5457865"/>
            <a:ext cx="0" cy="124500"/>
          </a:xfrm>
          <a:prstGeom prst="straightConnector1">
            <a:avLst/>
          </a:prstGeom>
          <a:noFill/>
          <a:ln cap="flat" cmpd="sng" w="9525">
            <a:solidFill>
              <a:schemeClr val="dk2"/>
            </a:solidFill>
            <a:prstDash val="solid"/>
            <a:round/>
            <a:headEnd len="med" w="med" type="none"/>
            <a:tailEnd len="med" w="med" type="triangle"/>
          </a:ln>
        </p:spPr>
      </p:cxnSp>
      <p:sp>
        <p:nvSpPr>
          <p:cNvPr id="321" name="Google Shape;321;g1a686b20216_1_0"/>
          <p:cNvSpPr/>
          <p:nvPr/>
        </p:nvSpPr>
        <p:spPr>
          <a:xfrm>
            <a:off x="7964088" y="6115050"/>
            <a:ext cx="3272900" cy="408125"/>
          </a:xfrm>
          <a:prstGeom prst="flowChart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Linear Layer 4</a:t>
            </a:r>
            <a:endParaRPr/>
          </a:p>
          <a:p>
            <a:pPr indent="0" lvl="0" marL="0" rtl="0" algn="ctr">
              <a:spcBef>
                <a:spcPts val="0"/>
              </a:spcBef>
              <a:spcAft>
                <a:spcPts val="0"/>
              </a:spcAft>
              <a:buNone/>
            </a:pPr>
            <a:r>
              <a:rPr lang="en-US"/>
              <a:t>in size = 75, out size = 10</a:t>
            </a:r>
            <a:endParaRPr/>
          </a:p>
        </p:txBody>
      </p:sp>
      <p:cxnSp>
        <p:nvCxnSpPr>
          <p:cNvPr id="322" name="Google Shape;322;g1a686b20216_1_0"/>
          <p:cNvCxnSpPr>
            <a:stCxn id="294" idx="2"/>
            <a:endCxn id="318" idx="0"/>
          </p:cNvCxnSpPr>
          <p:nvPr/>
        </p:nvCxnSpPr>
        <p:spPr>
          <a:xfrm>
            <a:off x="9593695" y="5125879"/>
            <a:ext cx="0" cy="1257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g1a686b20216_1_0"/>
          <p:cNvCxnSpPr>
            <a:stCxn id="319" idx="2"/>
            <a:endCxn id="321" idx="0"/>
          </p:cNvCxnSpPr>
          <p:nvPr/>
        </p:nvCxnSpPr>
        <p:spPr>
          <a:xfrm>
            <a:off x="9593675" y="5990525"/>
            <a:ext cx="6900" cy="12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a5103a39cb_0_765"/>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CNN </a:t>
            </a:r>
            <a:r>
              <a:rPr lang="en-US" sz="3600"/>
              <a:t>Models - Comparison of Training and Validation Loss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29" name="Google Shape;329;g1a5103a39cb_0_76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330" name="Google Shape;330;g1a5103a39cb_0_765"/>
          <p:cNvPicPr preferRelativeResize="0"/>
          <p:nvPr/>
        </p:nvPicPr>
        <p:blipFill>
          <a:blip r:embed="rId3">
            <a:alphaModFix/>
          </a:blip>
          <a:stretch>
            <a:fillRect/>
          </a:stretch>
        </p:blipFill>
        <p:spPr>
          <a:xfrm>
            <a:off x="535475" y="1095300"/>
            <a:ext cx="6015875" cy="4049675"/>
          </a:xfrm>
          <a:prstGeom prst="rect">
            <a:avLst/>
          </a:prstGeom>
          <a:noFill/>
          <a:ln>
            <a:noFill/>
          </a:ln>
        </p:spPr>
      </p:pic>
      <p:pic>
        <p:nvPicPr>
          <p:cNvPr id="331" name="Google Shape;331;g1a5103a39cb_0_765"/>
          <p:cNvPicPr preferRelativeResize="0"/>
          <p:nvPr/>
        </p:nvPicPr>
        <p:blipFill>
          <a:blip r:embed="rId4">
            <a:alphaModFix/>
          </a:blip>
          <a:stretch>
            <a:fillRect/>
          </a:stretch>
        </p:blipFill>
        <p:spPr>
          <a:xfrm>
            <a:off x="5959750" y="1227275"/>
            <a:ext cx="5893100" cy="3809350"/>
          </a:xfrm>
          <a:prstGeom prst="rect">
            <a:avLst/>
          </a:prstGeom>
          <a:noFill/>
          <a:ln>
            <a:noFill/>
          </a:ln>
        </p:spPr>
      </p:pic>
      <p:sp>
        <p:nvSpPr>
          <p:cNvPr id="332" name="Google Shape;332;g1a5103a39cb_0_765"/>
          <p:cNvSpPr txBox="1"/>
          <p:nvPr/>
        </p:nvSpPr>
        <p:spPr>
          <a:xfrm>
            <a:off x="2516513" y="5296825"/>
            <a:ext cx="205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Open Sans"/>
                <a:ea typeface="Open Sans"/>
                <a:cs typeface="Open Sans"/>
                <a:sym typeface="Open Sans"/>
              </a:rPr>
              <a:t>Fig: Training Loss</a:t>
            </a:r>
            <a:endParaRPr sz="1700">
              <a:solidFill>
                <a:schemeClr val="dk2"/>
              </a:solidFill>
              <a:latin typeface="Open Sans"/>
              <a:ea typeface="Open Sans"/>
              <a:cs typeface="Open Sans"/>
              <a:sym typeface="Open Sans"/>
            </a:endParaRPr>
          </a:p>
        </p:txBody>
      </p:sp>
      <p:sp>
        <p:nvSpPr>
          <p:cNvPr id="333" name="Google Shape;333;g1a5103a39cb_0_765"/>
          <p:cNvSpPr txBox="1"/>
          <p:nvPr/>
        </p:nvSpPr>
        <p:spPr>
          <a:xfrm>
            <a:off x="7558675" y="5296825"/>
            <a:ext cx="320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Open Sans"/>
                <a:ea typeface="Open Sans"/>
                <a:cs typeface="Open Sans"/>
                <a:sym typeface="Open Sans"/>
              </a:rPr>
              <a:t>Fig: Validation Loss</a:t>
            </a:r>
            <a:endParaRPr sz="1700">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a5103a39cb_0_775"/>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CNN Models - Comparison of Training and Validation Accuracy</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39" name="Google Shape;339;g1a5103a39cb_0_77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g1a5103a39cb_0_775"/>
          <p:cNvSpPr txBox="1"/>
          <p:nvPr/>
        </p:nvSpPr>
        <p:spPr>
          <a:xfrm>
            <a:off x="2395755" y="5203900"/>
            <a:ext cx="2882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Open Sans"/>
                <a:ea typeface="Open Sans"/>
                <a:cs typeface="Open Sans"/>
                <a:sym typeface="Open Sans"/>
              </a:rPr>
              <a:t>Fig: Training Accuracy</a:t>
            </a:r>
            <a:endParaRPr sz="1700">
              <a:solidFill>
                <a:schemeClr val="dk2"/>
              </a:solidFill>
              <a:latin typeface="Open Sans"/>
              <a:ea typeface="Open Sans"/>
              <a:cs typeface="Open Sans"/>
              <a:sym typeface="Open Sans"/>
            </a:endParaRPr>
          </a:p>
        </p:txBody>
      </p:sp>
      <p:sp>
        <p:nvSpPr>
          <p:cNvPr id="341" name="Google Shape;341;g1a5103a39cb_0_775"/>
          <p:cNvSpPr txBox="1"/>
          <p:nvPr/>
        </p:nvSpPr>
        <p:spPr>
          <a:xfrm>
            <a:off x="7558675" y="5296825"/>
            <a:ext cx="320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Open Sans"/>
                <a:ea typeface="Open Sans"/>
                <a:cs typeface="Open Sans"/>
                <a:sym typeface="Open Sans"/>
              </a:rPr>
              <a:t>Fig: Validation Accuracy</a:t>
            </a:r>
            <a:endParaRPr sz="1700">
              <a:solidFill>
                <a:schemeClr val="dk2"/>
              </a:solidFill>
              <a:latin typeface="Open Sans"/>
              <a:ea typeface="Open Sans"/>
              <a:cs typeface="Open Sans"/>
              <a:sym typeface="Open Sans"/>
            </a:endParaRPr>
          </a:p>
        </p:txBody>
      </p:sp>
      <p:pic>
        <p:nvPicPr>
          <p:cNvPr id="342" name="Google Shape;342;g1a5103a39cb_0_775"/>
          <p:cNvPicPr preferRelativeResize="0"/>
          <p:nvPr/>
        </p:nvPicPr>
        <p:blipFill>
          <a:blip r:embed="rId3">
            <a:alphaModFix/>
          </a:blip>
          <a:stretch>
            <a:fillRect/>
          </a:stretch>
        </p:blipFill>
        <p:spPr>
          <a:xfrm>
            <a:off x="987700" y="1157080"/>
            <a:ext cx="4756361" cy="3685813"/>
          </a:xfrm>
          <a:prstGeom prst="rect">
            <a:avLst/>
          </a:prstGeom>
          <a:noFill/>
          <a:ln>
            <a:noFill/>
          </a:ln>
        </p:spPr>
      </p:pic>
      <p:pic>
        <p:nvPicPr>
          <p:cNvPr id="343" name="Google Shape;343;g1a5103a39cb_0_775"/>
          <p:cNvPicPr preferRelativeResize="0"/>
          <p:nvPr/>
        </p:nvPicPr>
        <p:blipFill>
          <a:blip r:embed="rId4">
            <a:alphaModFix/>
          </a:blip>
          <a:stretch>
            <a:fillRect/>
          </a:stretch>
        </p:blipFill>
        <p:spPr>
          <a:xfrm>
            <a:off x="6187338" y="1059450"/>
            <a:ext cx="4917412" cy="404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a5103a39cb_0_786"/>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CNN Model</a:t>
            </a:r>
            <a:r>
              <a:rPr lang="en-US" sz="3600"/>
              <a:t> - Version 3</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49" name="Google Shape;349;g1a5103a39cb_0_786"/>
          <p:cNvSpPr txBox="1"/>
          <p:nvPr/>
        </p:nvSpPr>
        <p:spPr>
          <a:xfrm>
            <a:off x="1001950" y="2811125"/>
            <a:ext cx="4304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Open Sans"/>
                <a:ea typeface="Open Sans"/>
                <a:cs typeface="Open Sans"/>
                <a:sym typeface="Open Sans"/>
              </a:rPr>
              <a:t>Fig: Confusion matrix</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US" sz="1600">
                <a:solidFill>
                  <a:schemeClr val="dk2"/>
                </a:solidFill>
                <a:latin typeface="Open Sans"/>
                <a:ea typeface="Open Sans"/>
                <a:cs typeface="Open Sans"/>
                <a:sym typeface="Open Sans"/>
              </a:rPr>
              <a:t>Maximum confusion is Permanent Crop being classified as </a:t>
            </a:r>
            <a:r>
              <a:rPr lang="en-US" sz="1600">
                <a:solidFill>
                  <a:schemeClr val="dk2"/>
                </a:solidFill>
                <a:latin typeface="Open Sans"/>
                <a:ea typeface="Open Sans"/>
                <a:cs typeface="Open Sans"/>
                <a:sym typeface="Open Sans"/>
              </a:rPr>
              <a:t>Herbaceous</a:t>
            </a:r>
            <a:r>
              <a:rPr lang="en-US" sz="1600">
                <a:solidFill>
                  <a:schemeClr val="dk2"/>
                </a:solidFill>
                <a:latin typeface="Open Sans"/>
                <a:ea typeface="Open Sans"/>
                <a:cs typeface="Open Sans"/>
                <a:sym typeface="Open Sans"/>
              </a:rPr>
              <a:t> </a:t>
            </a:r>
            <a:r>
              <a:rPr lang="en-US" sz="1600">
                <a:solidFill>
                  <a:schemeClr val="dk2"/>
                </a:solidFill>
                <a:latin typeface="Open Sans"/>
                <a:ea typeface="Open Sans"/>
                <a:cs typeface="Open Sans"/>
                <a:sym typeface="Open Sans"/>
              </a:rPr>
              <a:t>Vegetation</a:t>
            </a:r>
            <a:endParaRPr sz="1600">
              <a:solidFill>
                <a:schemeClr val="dk2"/>
              </a:solidFill>
              <a:latin typeface="Open Sans"/>
              <a:ea typeface="Open Sans"/>
              <a:cs typeface="Open Sans"/>
              <a:sym typeface="Open Sans"/>
            </a:endParaRPr>
          </a:p>
        </p:txBody>
      </p:sp>
      <p:sp>
        <p:nvSpPr>
          <p:cNvPr id="350" name="Google Shape;350;g1a5103a39cb_0_786"/>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351" name="Google Shape;351;g1a5103a39cb_0_786"/>
          <p:cNvPicPr preferRelativeResize="0"/>
          <p:nvPr/>
        </p:nvPicPr>
        <p:blipFill>
          <a:blip r:embed="rId3">
            <a:alphaModFix/>
          </a:blip>
          <a:stretch>
            <a:fillRect/>
          </a:stretch>
        </p:blipFill>
        <p:spPr>
          <a:xfrm>
            <a:off x="5453775" y="164525"/>
            <a:ext cx="6332599" cy="5754925"/>
          </a:xfrm>
          <a:prstGeom prst="rect">
            <a:avLst/>
          </a:prstGeom>
          <a:noFill/>
          <a:ln>
            <a:noFill/>
          </a:ln>
        </p:spPr>
      </p:pic>
      <p:sp>
        <p:nvSpPr>
          <p:cNvPr id="352" name="Google Shape;352;g1a5103a39cb_0_786"/>
          <p:cNvSpPr/>
          <p:nvPr/>
        </p:nvSpPr>
        <p:spPr>
          <a:xfrm>
            <a:off x="6955400" y="3253325"/>
            <a:ext cx="486000" cy="525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a5103a39cb_0_794"/>
          <p:cNvSpPr txBox="1"/>
          <p:nvPr>
            <p:ph type="title"/>
          </p:nvPr>
        </p:nvSpPr>
        <p:spPr>
          <a:xfrm>
            <a:off x="308075" y="205900"/>
            <a:ext cx="4643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CNN</a:t>
            </a:r>
            <a:r>
              <a:rPr lang="en-US" sz="3600"/>
              <a:t> Model - Version 3</a:t>
            </a:r>
            <a:endParaRPr sz="3600"/>
          </a:p>
        </p:txBody>
      </p:sp>
      <p:sp>
        <p:nvSpPr>
          <p:cNvPr id="358" name="Google Shape;358;g1a5103a39cb_0_794"/>
          <p:cNvSpPr txBox="1"/>
          <p:nvPr/>
        </p:nvSpPr>
        <p:spPr>
          <a:xfrm>
            <a:off x="606725" y="4536275"/>
            <a:ext cx="498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No. of Misclassified Images per Label, Prediction Accuracy per Label </a:t>
            </a:r>
            <a:endParaRPr sz="1500">
              <a:solidFill>
                <a:schemeClr val="dk2"/>
              </a:solidFill>
              <a:latin typeface="Open Sans"/>
              <a:ea typeface="Open Sans"/>
              <a:cs typeface="Open Sans"/>
              <a:sym typeface="Open Sans"/>
            </a:endParaRPr>
          </a:p>
        </p:txBody>
      </p:sp>
      <p:sp>
        <p:nvSpPr>
          <p:cNvPr id="359" name="Google Shape;359;g1a5103a39cb_0_794"/>
          <p:cNvSpPr/>
          <p:nvPr/>
        </p:nvSpPr>
        <p:spPr>
          <a:xfrm>
            <a:off x="6402675" y="1646725"/>
            <a:ext cx="50646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Total Misclassified Images: 227 / 2700</a:t>
            </a:r>
            <a:endParaRPr sz="1900">
              <a:solidFill>
                <a:schemeClr val="dk2"/>
              </a:solidFill>
            </a:endParaRPr>
          </a:p>
        </p:txBody>
      </p:sp>
      <p:sp>
        <p:nvSpPr>
          <p:cNvPr id="360" name="Google Shape;360;g1a5103a39cb_0_79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361" name="Google Shape;361;g1a5103a39cb_0_794"/>
          <p:cNvPicPr preferRelativeResize="0"/>
          <p:nvPr/>
        </p:nvPicPr>
        <p:blipFill>
          <a:blip r:embed="rId3">
            <a:alphaModFix/>
          </a:blip>
          <a:stretch>
            <a:fillRect/>
          </a:stretch>
        </p:blipFill>
        <p:spPr>
          <a:xfrm>
            <a:off x="5674175" y="459275"/>
            <a:ext cx="6085076" cy="3065844"/>
          </a:xfrm>
          <a:prstGeom prst="rect">
            <a:avLst/>
          </a:prstGeom>
          <a:noFill/>
          <a:ln>
            <a:noFill/>
          </a:ln>
        </p:spPr>
      </p:pic>
      <p:pic>
        <p:nvPicPr>
          <p:cNvPr id="362" name="Google Shape;362;g1a5103a39cb_0_794"/>
          <p:cNvPicPr preferRelativeResize="0"/>
          <p:nvPr/>
        </p:nvPicPr>
        <p:blipFill>
          <a:blip r:embed="rId4">
            <a:alphaModFix/>
          </a:blip>
          <a:stretch>
            <a:fillRect/>
          </a:stretch>
        </p:blipFill>
        <p:spPr>
          <a:xfrm>
            <a:off x="5594225" y="3326600"/>
            <a:ext cx="6085076" cy="306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a5103a39cb_0_805"/>
          <p:cNvSpPr txBox="1"/>
          <p:nvPr>
            <p:ph type="title"/>
          </p:nvPr>
        </p:nvSpPr>
        <p:spPr>
          <a:xfrm>
            <a:off x="122225" y="178000"/>
            <a:ext cx="4643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CNN Model - Version 3</a:t>
            </a:r>
            <a:endParaRPr sz="3600"/>
          </a:p>
        </p:txBody>
      </p:sp>
      <p:sp>
        <p:nvSpPr>
          <p:cNvPr id="368" name="Google Shape;368;g1a5103a39cb_0_805"/>
          <p:cNvSpPr/>
          <p:nvPr/>
        </p:nvSpPr>
        <p:spPr>
          <a:xfrm>
            <a:off x="298500" y="1030025"/>
            <a:ext cx="4467300" cy="93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Top misclassified Label: </a:t>
            </a:r>
            <a:endParaRPr sz="1900">
              <a:solidFill>
                <a:schemeClr val="dk2"/>
              </a:solidFill>
            </a:endParaRPr>
          </a:p>
          <a:p>
            <a:pPr indent="0" lvl="0" marL="0" rtl="0" algn="ctr">
              <a:spcBef>
                <a:spcPts val="0"/>
              </a:spcBef>
              <a:spcAft>
                <a:spcPts val="0"/>
              </a:spcAft>
              <a:buNone/>
            </a:pPr>
            <a:r>
              <a:rPr lang="en-US" sz="1900">
                <a:solidFill>
                  <a:schemeClr val="dk2"/>
                </a:solidFill>
              </a:rPr>
              <a:t>Annual Crop</a:t>
            </a:r>
            <a:endParaRPr sz="1900">
              <a:solidFill>
                <a:schemeClr val="dk2"/>
              </a:solidFill>
            </a:endParaRPr>
          </a:p>
        </p:txBody>
      </p:sp>
      <p:sp>
        <p:nvSpPr>
          <p:cNvPr id="369" name="Google Shape;369;g1a5103a39cb_0_805"/>
          <p:cNvSpPr txBox="1"/>
          <p:nvPr/>
        </p:nvSpPr>
        <p:spPr>
          <a:xfrm>
            <a:off x="693975" y="2378550"/>
            <a:ext cx="3619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Fig: Samples</a:t>
            </a:r>
            <a:r>
              <a:rPr lang="en-US" sz="1500">
                <a:solidFill>
                  <a:schemeClr val="dk2"/>
                </a:solidFill>
                <a:latin typeface="Open Sans"/>
                <a:ea typeface="Open Sans"/>
                <a:cs typeface="Open Sans"/>
                <a:sym typeface="Open Sans"/>
              </a:rPr>
              <a:t> </a:t>
            </a:r>
            <a:r>
              <a:rPr lang="en-US" sz="1500">
                <a:solidFill>
                  <a:schemeClr val="dk2"/>
                </a:solidFill>
                <a:latin typeface="Open Sans"/>
                <a:ea typeface="Open Sans"/>
                <a:cs typeface="Open Sans"/>
                <a:sym typeface="Open Sans"/>
              </a:rPr>
              <a:t>misclassified images </a:t>
            </a:r>
            <a:endParaRPr sz="1500">
              <a:solidFill>
                <a:schemeClr val="dk2"/>
              </a:solidFill>
              <a:latin typeface="Open Sans"/>
              <a:ea typeface="Open Sans"/>
              <a:cs typeface="Open Sans"/>
              <a:sym typeface="Open Sans"/>
            </a:endParaRPr>
          </a:p>
          <a:p>
            <a:pPr indent="0" lvl="0" marL="0" rtl="0" algn="ctr">
              <a:spcBef>
                <a:spcPts val="0"/>
              </a:spcBef>
              <a:spcAft>
                <a:spcPts val="0"/>
              </a:spcAft>
              <a:buNone/>
            </a:pPr>
            <a:r>
              <a:rPr lang="en-US" sz="1500">
                <a:solidFill>
                  <a:schemeClr val="dk2"/>
                </a:solidFill>
                <a:latin typeface="Open Sans"/>
                <a:ea typeface="Open Sans"/>
                <a:cs typeface="Open Sans"/>
                <a:sym typeface="Open Sans"/>
              </a:rPr>
              <a:t>for Annual Crop</a:t>
            </a:r>
            <a:endParaRPr sz="1500">
              <a:solidFill>
                <a:schemeClr val="dk2"/>
              </a:solidFill>
              <a:latin typeface="Open Sans"/>
              <a:ea typeface="Open Sans"/>
              <a:cs typeface="Open Sans"/>
              <a:sym typeface="Open Sans"/>
            </a:endParaRPr>
          </a:p>
        </p:txBody>
      </p:sp>
      <p:sp>
        <p:nvSpPr>
          <p:cNvPr id="370" name="Google Shape;370;g1a5103a39cb_0_80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371" name="Google Shape;371;g1a5103a39cb_0_805"/>
          <p:cNvPicPr preferRelativeResize="0"/>
          <p:nvPr/>
        </p:nvPicPr>
        <p:blipFill>
          <a:blip r:embed="rId3">
            <a:alphaModFix/>
          </a:blip>
          <a:stretch>
            <a:fillRect/>
          </a:stretch>
        </p:blipFill>
        <p:spPr>
          <a:xfrm>
            <a:off x="5197713" y="306650"/>
            <a:ext cx="6640263" cy="591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a5103a39cb_0_377"/>
          <p:cNvSpPr txBox="1"/>
          <p:nvPr>
            <p:ph type="title"/>
          </p:nvPr>
        </p:nvSpPr>
        <p:spPr>
          <a:xfrm>
            <a:off x="356075" y="1036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Land Use Classification with </a:t>
            </a:r>
            <a:r>
              <a:rPr lang="en-US"/>
              <a:t>Transfer Learning - ResNet</a:t>
            </a:r>
            <a:endParaRPr/>
          </a:p>
        </p:txBody>
      </p:sp>
      <p:sp>
        <p:nvSpPr>
          <p:cNvPr id="377" name="Google Shape;377;g1a5103a39cb_0_377"/>
          <p:cNvSpPr/>
          <p:nvPr/>
        </p:nvSpPr>
        <p:spPr>
          <a:xfrm>
            <a:off x="654200" y="1030500"/>
            <a:ext cx="106830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2"/>
                </a:solidFill>
              </a:rPr>
              <a:t>Based on: </a:t>
            </a:r>
            <a:r>
              <a:rPr lang="en-US" sz="1900">
                <a:solidFill>
                  <a:schemeClr val="dk2"/>
                </a:solidFill>
              </a:rPr>
              <a:t>Pytorch</a:t>
            </a:r>
            <a:r>
              <a:rPr lang="en-US" sz="1900">
                <a:solidFill>
                  <a:schemeClr val="dk2"/>
                </a:solidFill>
              </a:rPr>
              <a:t> </a:t>
            </a:r>
            <a:r>
              <a:rPr lang="en-US" sz="1900">
                <a:solidFill>
                  <a:schemeClr val="dk2"/>
                </a:solidFill>
              </a:rPr>
              <a:t>ResNet50 v1.5 mode</a:t>
            </a:r>
            <a:r>
              <a:rPr lang="en-US" sz="1900">
                <a:solidFill>
                  <a:schemeClr val="dk2"/>
                </a:solidFill>
              </a:rPr>
              <a:t>l</a:t>
            </a:r>
            <a:r>
              <a:rPr b="1" lang="en-US" sz="1900">
                <a:solidFill>
                  <a:schemeClr val="dk2"/>
                </a:solidFill>
              </a:rPr>
              <a:t>, Weights: </a:t>
            </a:r>
            <a:r>
              <a:rPr lang="en-US" sz="1900">
                <a:solidFill>
                  <a:schemeClr val="dk2"/>
                </a:solidFill>
              </a:rPr>
              <a:t>ResNet50_Weights.IMAGENET1K_V2</a:t>
            </a:r>
            <a:endParaRPr sz="1900">
              <a:solidFill>
                <a:schemeClr val="dk2"/>
              </a:solidFill>
            </a:endParaRPr>
          </a:p>
        </p:txBody>
      </p:sp>
      <p:sp>
        <p:nvSpPr>
          <p:cNvPr id="378" name="Google Shape;378;g1a5103a39cb_0_377"/>
          <p:cNvSpPr/>
          <p:nvPr/>
        </p:nvSpPr>
        <p:spPr>
          <a:xfrm>
            <a:off x="654200" y="2625950"/>
            <a:ext cx="34839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F</a:t>
            </a:r>
            <a:r>
              <a:rPr lang="en-US"/>
              <a:t>eature extraction only</a:t>
            </a:r>
            <a:endParaRPr/>
          </a:p>
          <a:p>
            <a:pPr indent="-317500" lvl="0" marL="457200" rtl="0" algn="l">
              <a:spcBef>
                <a:spcPts val="1000"/>
              </a:spcBef>
              <a:spcAft>
                <a:spcPts val="0"/>
              </a:spcAft>
              <a:buSzPts val="1400"/>
              <a:buChar char="➔"/>
            </a:pPr>
            <a:r>
              <a:rPr lang="en-US"/>
              <a:t>Remove FC layer’s head from the pre-trained network and replace it with a softmax classifier.</a:t>
            </a:r>
            <a:endParaRPr/>
          </a:p>
          <a:p>
            <a:pPr indent="-317500" lvl="0" marL="457200" rtl="0" algn="l">
              <a:spcBef>
                <a:spcPts val="1000"/>
              </a:spcBef>
              <a:spcAft>
                <a:spcPts val="1000"/>
              </a:spcAft>
              <a:buSzPts val="1400"/>
              <a:buChar char="➔"/>
            </a:pPr>
            <a:r>
              <a:rPr lang="en-US"/>
              <a:t>Weights in the body of the CNN are frozen</a:t>
            </a:r>
            <a:endParaRPr/>
          </a:p>
        </p:txBody>
      </p:sp>
      <p:sp>
        <p:nvSpPr>
          <p:cNvPr id="379" name="Google Shape;379;g1a5103a39cb_0_377"/>
          <p:cNvSpPr/>
          <p:nvPr/>
        </p:nvSpPr>
        <p:spPr>
          <a:xfrm>
            <a:off x="1235925" y="1828225"/>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ResNet - V1</a:t>
            </a:r>
            <a:endParaRPr sz="1900">
              <a:solidFill>
                <a:schemeClr val="dk2"/>
              </a:solidFill>
            </a:endParaRPr>
          </a:p>
        </p:txBody>
      </p:sp>
      <p:sp>
        <p:nvSpPr>
          <p:cNvPr id="380" name="Google Shape;380;g1a5103a39cb_0_377"/>
          <p:cNvSpPr/>
          <p:nvPr/>
        </p:nvSpPr>
        <p:spPr>
          <a:xfrm>
            <a:off x="4321100" y="2685425"/>
            <a:ext cx="34839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Performed finetuning</a:t>
            </a:r>
            <a:endParaRPr/>
          </a:p>
          <a:p>
            <a:pPr indent="-317500" lvl="0" marL="457200" rtl="0" algn="l">
              <a:spcBef>
                <a:spcPts val="1000"/>
              </a:spcBef>
              <a:spcAft>
                <a:spcPts val="0"/>
              </a:spcAft>
              <a:buSzPts val="1400"/>
              <a:buChar char="➔"/>
            </a:pPr>
            <a:r>
              <a:rPr lang="en-US"/>
              <a:t>R</a:t>
            </a:r>
            <a:r>
              <a:rPr lang="en-US"/>
              <a:t>emove the FC layer head from the pre-trained network</a:t>
            </a:r>
            <a:endParaRPr/>
          </a:p>
          <a:p>
            <a:pPr indent="-317500" lvl="0" marL="457200" rtl="0" algn="l">
              <a:spcBef>
                <a:spcPts val="1000"/>
              </a:spcBef>
              <a:spcAft>
                <a:spcPts val="0"/>
              </a:spcAft>
              <a:buSzPts val="1400"/>
              <a:buChar char="➔"/>
            </a:pPr>
            <a:r>
              <a:rPr lang="en-US"/>
              <a:t>New FC layer</a:t>
            </a:r>
            <a:endParaRPr/>
          </a:p>
          <a:p>
            <a:pPr indent="-317500" lvl="1" marL="914400" rtl="0" algn="l">
              <a:spcBef>
                <a:spcPts val="500"/>
              </a:spcBef>
              <a:spcAft>
                <a:spcPts val="0"/>
              </a:spcAft>
              <a:buSzPts val="1400"/>
              <a:buChar char="◆"/>
            </a:pPr>
            <a:r>
              <a:rPr lang="en-US"/>
              <a:t>Two Linear hidden layers with ReLU and Dropout</a:t>
            </a:r>
            <a:endParaRPr/>
          </a:p>
          <a:p>
            <a:pPr indent="-317500" lvl="1" marL="914400" rtl="0" algn="l">
              <a:spcBef>
                <a:spcPts val="500"/>
              </a:spcBef>
              <a:spcAft>
                <a:spcPts val="0"/>
              </a:spcAft>
              <a:buSzPts val="1400"/>
              <a:buChar char="◆"/>
            </a:pPr>
            <a:r>
              <a:rPr lang="en-US"/>
              <a:t>Softmax output layer</a:t>
            </a:r>
            <a:endParaRPr/>
          </a:p>
          <a:p>
            <a:pPr indent="-317500" lvl="0" marL="457200" rtl="0" algn="l">
              <a:spcBef>
                <a:spcPts val="1000"/>
              </a:spcBef>
              <a:spcAft>
                <a:spcPts val="1000"/>
              </a:spcAft>
              <a:buSzPts val="1400"/>
              <a:buChar char="➔"/>
            </a:pPr>
            <a:r>
              <a:rPr lang="en-US"/>
              <a:t>Weights in the body of the CNN are frozen</a:t>
            </a:r>
            <a:endParaRPr/>
          </a:p>
        </p:txBody>
      </p:sp>
      <p:sp>
        <p:nvSpPr>
          <p:cNvPr id="381" name="Google Shape;381;g1a5103a39cb_0_377"/>
          <p:cNvSpPr/>
          <p:nvPr/>
        </p:nvSpPr>
        <p:spPr>
          <a:xfrm>
            <a:off x="4826625" y="1887700"/>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ResNet - V2</a:t>
            </a:r>
            <a:endParaRPr sz="1900">
              <a:solidFill>
                <a:schemeClr val="dk2"/>
              </a:solidFill>
            </a:endParaRPr>
          </a:p>
        </p:txBody>
      </p:sp>
      <p:sp>
        <p:nvSpPr>
          <p:cNvPr id="382" name="Google Shape;382;g1a5103a39cb_0_377"/>
          <p:cNvSpPr/>
          <p:nvPr/>
        </p:nvSpPr>
        <p:spPr>
          <a:xfrm>
            <a:off x="7999150" y="2685425"/>
            <a:ext cx="34830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Performed finetuning</a:t>
            </a:r>
            <a:endParaRPr/>
          </a:p>
          <a:p>
            <a:pPr indent="-317500" lvl="0" marL="457200" rtl="0" algn="l">
              <a:spcBef>
                <a:spcPts val="1000"/>
              </a:spcBef>
              <a:spcAft>
                <a:spcPts val="0"/>
              </a:spcAft>
              <a:buSzPts val="1400"/>
              <a:buChar char="➔"/>
            </a:pPr>
            <a:r>
              <a:rPr lang="en-US"/>
              <a:t>Remove the FC layer head from the pre-trained network</a:t>
            </a:r>
            <a:endParaRPr/>
          </a:p>
          <a:p>
            <a:pPr indent="-317500" lvl="0" marL="457200" rtl="0" algn="l">
              <a:spcBef>
                <a:spcPts val="1000"/>
              </a:spcBef>
              <a:spcAft>
                <a:spcPts val="0"/>
              </a:spcAft>
              <a:buSzPts val="1400"/>
              <a:buChar char="➔"/>
            </a:pPr>
            <a:r>
              <a:rPr lang="en-US"/>
              <a:t>New FC layer</a:t>
            </a:r>
            <a:endParaRPr/>
          </a:p>
          <a:p>
            <a:pPr indent="-317500" lvl="1" marL="914400" rtl="0" algn="l">
              <a:spcBef>
                <a:spcPts val="500"/>
              </a:spcBef>
              <a:spcAft>
                <a:spcPts val="0"/>
              </a:spcAft>
              <a:buSzPts val="1400"/>
              <a:buChar char="◆"/>
            </a:pPr>
            <a:r>
              <a:rPr lang="en-US"/>
              <a:t>Two Linear hidden layers with ReLU and Dropout</a:t>
            </a:r>
            <a:endParaRPr/>
          </a:p>
          <a:p>
            <a:pPr indent="-317500" lvl="1" marL="914400" rtl="0" algn="l">
              <a:spcBef>
                <a:spcPts val="500"/>
              </a:spcBef>
              <a:spcAft>
                <a:spcPts val="0"/>
              </a:spcAft>
              <a:buSzPts val="1400"/>
              <a:buChar char="◆"/>
            </a:pPr>
            <a:r>
              <a:rPr lang="en-US"/>
              <a:t>Softmax output layer</a:t>
            </a:r>
            <a:endParaRPr/>
          </a:p>
          <a:p>
            <a:pPr indent="-317500" lvl="0" marL="457200" rtl="0" algn="l">
              <a:spcBef>
                <a:spcPts val="1000"/>
              </a:spcBef>
              <a:spcAft>
                <a:spcPts val="0"/>
              </a:spcAft>
              <a:buSzPts val="1400"/>
              <a:buChar char="➔"/>
            </a:pPr>
            <a:r>
              <a:rPr lang="en-US"/>
              <a:t>Trained both the FC layer head and the body of the network </a:t>
            </a:r>
            <a:endParaRPr/>
          </a:p>
          <a:p>
            <a:pPr indent="-317500" lvl="1" marL="914400" rtl="0" algn="l">
              <a:spcBef>
                <a:spcPts val="1000"/>
              </a:spcBef>
              <a:spcAft>
                <a:spcPts val="1000"/>
              </a:spcAft>
              <a:buSzPts val="1400"/>
              <a:buChar char="◆"/>
            </a:pPr>
            <a:r>
              <a:rPr lang="en-US"/>
              <a:t>Except </a:t>
            </a:r>
            <a:r>
              <a:rPr b="1" lang="en-US">
                <a:solidFill>
                  <a:srgbClr val="FF0000"/>
                </a:solidFill>
              </a:rPr>
              <a:t>BatchNorm2d</a:t>
            </a:r>
            <a:r>
              <a:rPr lang="en-US"/>
              <a:t> </a:t>
            </a:r>
            <a:r>
              <a:rPr lang="en-US"/>
              <a:t>layers</a:t>
            </a:r>
            <a:endParaRPr/>
          </a:p>
        </p:txBody>
      </p:sp>
      <p:sp>
        <p:nvSpPr>
          <p:cNvPr id="383" name="Google Shape;383;g1a5103a39cb_0_377"/>
          <p:cNvSpPr/>
          <p:nvPr/>
        </p:nvSpPr>
        <p:spPr>
          <a:xfrm>
            <a:off x="8428475" y="1887700"/>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ResNet - V3</a:t>
            </a:r>
            <a:endParaRPr sz="1900">
              <a:solidFill>
                <a:schemeClr val="dk2"/>
              </a:solidFill>
            </a:endParaRPr>
          </a:p>
        </p:txBody>
      </p:sp>
      <p:sp>
        <p:nvSpPr>
          <p:cNvPr id="384" name="Google Shape;384;g1a5103a39cb_0_37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a5103a39cb_0_404"/>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ResNet Models - Comparison of Training and Validation Loss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pic>
        <p:nvPicPr>
          <p:cNvPr id="390" name="Google Shape;390;g1a5103a39cb_0_404"/>
          <p:cNvPicPr preferRelativeResize="0"/>
          <p:nvPr/>
        </p:nvPicPr>
        <p:blipFill>
          <a:blip r:embed="rId3">
            <a:alphaModFix/>
          </a:blip>
          <a:stretch>
            <a:fillRect/>
          </a:stretch>
        </p:blipFill>
        <p:spPr>
          <a:xfrm>
            <a:off x="202000" y="1108649"/>
            <a:ext cx="11887200" cy="4508938"/>
          </a:xfrm>
          <a:prstGeom prst="rect">
            <a:avLst/>
          </a:prstGeom>
          <a:noFill/>
          <a:ln>
            <a:noFill/>
          </a:ln>
        </p:spPr>
      </p:pic>
      <p:sp>
        <p:nvSpPr>
          <p:cNvPr id="391" name="Google Shape;391;g1a5103a39cb_0_40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a5103a39cb_0_197"/>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Introduction</a:t>
            </a:r>
            <a:endParaRPr/>
          </a:p>
        </p:txBody>
      </p:sp>
      <p:sp>
        <p:nvSpPr>
          <p:cNvPr id="133" name="Google Shape;133;g1a5103a39cb_0_197"/>
          <p:cNvSpPr txBox="1"/>
          <p:nvPr>
            <p:ph idx="1" type="body"/>
          </p:nvPr>
        </p:nvSpPr>
        <p:spPr>
          <a:xfrm>
            <a:off x="415600" y="1249949"/>
            <a:ext cx="11360700" cy="48423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With earth’s climate rapidly </a:t>
            </a:r>
            <a:r>
              <a:rPr lang="en-US"/>
              <a:t>changing</a:t>
            </a:r>
            <a:r>
              <a:rPr lang="en-US"/>
              <a:t>, </a:t>
            </a:r>
            <a:r>
              <a:rPr lang="en-US"/>
              <a:t>efficient use of natural resources such as land has become increasingly important.</a:t>
            </a:r>
            <a:endParaRPr/>
          </a:p>
          <a:p>
            <a:pPr indent="-381000" lvl="0" marL="457200" rtl="0" algn="l">
              <a:spcBef>
                <a:spcPts val="1000"/>
              </a:spcBef>
              <a:spcAft>
                <a:spcPts val="0"/>
              </a:spcAft>
              <a:buSzPts val="2400"/>
              <a:buChar char="❖"/>
            </a:pPr>
            <a:r>
              <a:rPr lang="en-US"/>
              <a:t>Our project focus on Land Use and Land Classification (LULC) which can immensely assist:</a:t>
            </a:r>
            <a:endParaRPr/>
          </a:p>
          <a:p>
            <a:pPr indent="-361950" lvl="1" marL="914400" rtl="0" algn="l">
              <a:spcBef>
                <a:spcPts val="300"/>
              </a:spcBef>
              <a:spcAft>
                <a:spcPts val="0"/>
              </a:spcAft>
              <a:buSzPts val="2100"/>
              <a:buChar char="➢"/>
            </a:pPr>
            <a:r>
              <a:rPr lang="en-US" sz="2100"/>
              <a:t>Efficient monitoring of land use changes</a:t>
            </a:r>
            <a:endParaRPr sz="2100"/>
          </a:p>
          <a:p>
            <a:pPr indent="-361950" lvl="1" marL="914400" rtl="0" algn="l">
              <a:spcBef>
                <a:spcPts val="300"/>
              </a:spcBef>
              <a:spcAft>
                <a:spcPts val="0"/>
              </a:spcAft>
              <a:buSzPts val="2100"/>
              <a:buChar char="➢"/>
            </a:pPr>
            <a:r>
              <a:rPr lang="en-US" sz="2100"/>
              <a:t>Effective land cover planning and management</a:t>
            </a:r>
            <a:endParaRPr sz="2100"/>
          </a:p>
          <a:p>
            <a:pPr indent="-381000" lvl="0" marL="457200" rtl="0" algn="l">
              <a:spcBef>
                <a:spcPts val="1000"/>
              </a:spcBef>
              <a:spcAft>
                <a:spcPts val="1600"/>
              </a:spcAft>
              <a:buSzPts val="2400"/>
              <a:buChar char="❖"/>
            </a:pPr>
            <a:r>
              <a:rPr lang="en-US"/>
              <a:t>Advancements in satellite imagery and deep learning technologies can facilitated highly accurate LULC classification.</a:t>
            </a:r>
            <a:endParaRPr sz="2200"/>
          </a:p>
        </p:txBody>
      </p:sp>
      <p:sp>
        <p:nvSpPr>
          <p:cNvPr id="134" name="Google Shape;134;g1a5103a39cb_0_19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a5103a39cb_0_424"/>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ResNet Models - Comparison of Training and Validation Accuracy</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pic>
        <p:nvPicPr>
          <p:cNvPr id="397" name="Google Shape;397;g1a5103a39cb_0_424"/>
          <p:cNvPicPr preferRelativeResize="0"/>
          <p:nvPr/>
        </p:nvPicPr>
        <p:blipFill>
          <a:blip r:embed="rId3">
            <a:alphaModFix/>
          </a:blip>
          <a:stretch>
            <a:fillRect/>
          </a:stretch>
        </p:blipFill>
        <p:spPr>
          <a:xfrm>
            <a:off x="152400" y="1031574"/>
            <a:ext cx="11887198" cy="4487697"/>
          </a:xfrm>
          <a:prstGeom prst="rect">
            <a:avLst/>
          </a:prstGeom>
          <a:noFill/>
          <a:ln>
            <a:noFill/>
          </a:ln>
        </p:spPr>
      </p:pic>
      <p:sp>
        <p:nvSpPr>
          <p:cNvPr id="398" name="Google Shape;398;g1a5103a39cb_0_42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a5103a39cb_0_430"/>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ResNet Models - Version 3</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pic>
        <p:nvPicPr>
          <p:cNvPr id="404" name="Google Shape;404;g1a5103a39cb_0_430"/>
          <p:cNvPicPr preferRelativeResize="0"/>
          <p:nvPr/>
        </p:nvPicPr>
        <p:blipFill>
          <a:blip r:embed="rId3">
            <a:alphaModFix/>
          </a:blip>
          <a:stretch>
            <a:fillRect/>
          </a:stretch>
        </p:blipFill>
        <p:spPr>
          <a:xfrm>
            <a:off x="5664477" y="148650"/>
            <a:ext cx="6288276" cy="6629525"/>
          </a:xfrm>
          <a:prstGeom prst="rect">
            <a:avLst/>
          </a:prstGeom>
          <a:noFill/>
          <a:ln>
            <a:noFill/>
          </a:ln>
        </p:spPr>
      </p:pic>
      <p:sp>
        <p:nvSpPr>
          <p:cNvPr id="405" name="Google Shape;405;g1a5103a39cb_0_430"/>
          <p:cNvSpPr/>
          <p:nvPr/>
        </p:nvSpPr>
        <p:spPr>
          <a:xfrm>
            <a:off x="6973950" y="3392725"/>
            <a:ext cx="486000" cy="525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1a5103a39cb_0_430"/>
          <p:cNvSpPr txBox="1"/>
          <p:nvPr/>
        </p:nvSpPr>
        <p:spPr>
          <a:xfrm>
            <a:off x="1001950" y="2811113"/>
            <a:ext cx="3997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Open Sans"/>
                <a:ea typeface="Open Sans"/>
                <a:cs typeface="Open Sans"/>
                <a:sym typeface="Open Sans"/>
              </a:rPr>
              <a:t>Fig: Confusion matrix</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US" sz="1600">
                <a:solidFill>
                  <a:schemeClr val="dk2"/>
                </a:solidFill>
                <a:latin typeface="Open Sans"/>
                <a:ea typeface="Open Sans"/>
                <a:cs typeface="Open Sans"/>
                <a:sym typeface="Open Sans"/>
              </a:rPr>
              <a:t>Maximum confusion is </a:t>
            </a:r>
            <a:r>
              <a:rPr lang="en-US" sz="1600">
                <a:solidFill>
                  <a:schemeClr val="dk2"/>
                </a:solidFill>
                <a:latin typeface="Open Sans"/>
                <a:ea typeface="Open Sans"/>
                <a:cs typeface="Open Sans"/>
                <a:sym typeface="Open Sans"/>
              </a:rPr>
              <a:t>Permanent</a:t>
            </a:r>
            <a:r>
              <a:rPr lang="en-US" sz="1600">
                <a:solidFill>
                  <a:schemeClr val="dk2"/>
                </a:solidFill>
                <a:latin typeface="Open Sans"/>
                <a:ea typeface="Open Sans"/>
                <a:cs typeface="Open Sans"/>
                <a:sym typeface="Open Sans"/>
              </a:rPr>
              <a:t> Crop being classified as Annual Crop</a:t>
            </a:r>
            <a:endParaRPr sz="16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a5103a39cb_0_440"/>
          <p:cNvSpPr txBox="1"/>
          <p:nvPr>
            <p:ph type="title"/>
          </p:nvPr>
        </p:nvSpPr>
        <p:spPr>
          <a:xfrm>
            <a:off x="8451769" y="612326"/>
            <a:ext cx="3364800" cy="71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ResNet Models - Version 3</a:t>
            </a:r>
            <a:endParaRPr sz="3600"/>
          </a:p>
        </p:txBody>
      </p:sp>
      <p:pic>
        <p:nvPicPr>
          <p:cNvPr id="412" name="Google Shape;412;g1a5103a39cb_0_440"/>
          <p:cNvPicPr preferRelativeResize="0"/>
          <p:nvPr/>
        </p:nvPicPr>
        <p:blipFill>
          <a:blip r:embed="rId3">
            <a:alphaModFix/>
          </a:blip>
          <a:stretch>
            <a:fillRect/>
          </a:stretch>
        </p:blipFill>
        <p:spPr>
          <a:xfrm>
            <a:off x="7701106" y="2116972"/>
            <a:ext cx="4378170" cy="3386788"/>
          </a:xfrm>
          <a:prstGeom prst="rect">
            <a:avLst/>
          </a:prstGeom>
          <a:noFill/>
          <a:ln cap="flat" cmpd="sng" w="9525">
            <a:solidFill>
              <a:schemeClr val="lt2"/>
            </a:solidFill>
            <a:prstDash val="solid"/>
            <a:round/>
            <a:headEnd len="sm" w="sm" type="none"/>
            <a:tailEnd len="sm" w="sm" type="none"/>
          </a:ln>
        </p:spPr>
      </p:pic>
      <p:sp>
        <p:nvSpPr>
          <p:cNvPr id="413" name="Google Shape;413;g1a5103a39cb_0_440"/>
          <p:cNvSpPr/>
          <p:nvPr/>
        </p:nvSpPr>
        <p:spPr>
          <a:xfrm>
            <a:off x="8437386" y="3720138"/>
            <a:ext cx="3443100" cy="283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a5103a39cb_0_440"/>
          <p:cNvSpPr txBox="1"/>
          <p:nvPr/>
        </p:nvSpPr>
        <p:spPr>
          <a:xfrm>
            <a:off x="7402275" y="5885260"/>
            <a:ext cx="4629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No. of Misclassified Images per Label, Prediction Accuracy per Label and Classification Report</a:t>
            </a:r>
            <a:endParaRPr sz="1500">
              <a:solidFill>
                <a:schemeClr val="dk2"/>
              </a:solidFill>
              <a:latin typeface="Open Sans"/>
              <a:ea typeface="Open Sans"/>
              <a:cs typeface="Open Sans"/>
              <a:sym typeface="Open Sans"/>
            </a:endParaRPr>
          </a:p>
        </p:txBody>
      </p:sp>
      <p:sp>
        <p:nvSpPr>
          <p:cNvPr id="415" name="Google Shape;415;g1a5103a39cb_0_440"/>
          <p:cNvSpPr/>
          <p:nvPr/>
        </p:nvSpPr>
        <p:spPr>
          <a:xfrm>
            <a:off x="7751195" y="1356131"/>
            <a:ext cx="4280400" cy="535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Total Misclassified Images: 82 / 2700</a:t>
            </a:r>
            <a:endParaRPr sz="1900">
              <a:solidFill>
                <a:schemeClr val="dk2"/>
              </a:solidFill>
            </a:endParaRPr>
          </a:p>
        </p:txBody>
      </p:sp>
      <p:sp>
        <p:nvSpPr>
          <p:cNvPr id="416" name="Google Shape;416;g1a5103a39cb_0_440"/>
          <p:cNvSpPr txBox="1"/>
          <p:nvPr>
            <p:ph idx="12" type="sldNum"/>
          </p:nvPr>
        </p:nvSpPr>
        <p:spPr>
          <a:xfrm>
            <a:off x="11538683" y="6257828"/>
            <a:ext cx="503400" cy="4845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417" name="Google Shape;417;g1a5103a39cb_0_440"/>
          <p:cNvPicPr preferRelativeResize="0"/>
          <p:nvPr/>
        </p:nvPicPr>
        <p:blipFill>
          <a:blip r:embed="rId4">
            <a:alphaModFix/>
          </a:blip>
          <a:stretch>
            <a:fillRect/>
          </a:stretch>
        </p:blipFill>
        <p:spPr>
          <a:xfrm>
            <a:off x="830025" y="152400"/>
            <a:ext cx="5959950" cy="4209100"/>
          </a:xfrm>
          <a:prstGeom prst="rect">
            <a:avLst/>
          </a:prstGeom>
          <a:noFill/>
          <a:ln>
            <a:noFill/>
          </a:ln>
        </p:spPr>
      </p:pic>
      <p:pic>
        <p:nvPicPr>
          <p:cNvPr id="418" name="Google Shape;418;g1a5103a39cb_0_440"/>
          <p:cNvPicPr preferRelativeResize="0"/>
          <p:nvPr/>
        </p:nvPicPr>
        <p:blipFill>
          <a:blip r:embed="rId5">
            <a:alphaModFix/>
          </a:blip>
          <a:stretch>
            <a:fillRect/>
          </a:stretch>
        </p:blipFill>
        <p:spPr>
          <a:xfrm>
            <a:off x="612325" y="4391637"/>
            <a:ext cx="6177649" cy="3864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a5103a39cb_0_512"/>
          <p:cNvSpPr txBox="1"/>
          <p:nvPr>
            <p:ph type="title"/>
          </p:nvPr>
        </p:nvSpPr>
        <p:spPr>
          <a:xfrm>
            <a:off x="122225" y="178000"/>
            <a:ext cx="4643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ResNet Models - Version 3</a:t>
            </a:r>
            <a:endParaRPr sz="3600"/>
          </a:p>
        </p:txBody>
      </p:sp>
      <p:sp>
        <p:nvSpPr>
          <p:cNvPr id="424" name="Google Shape;424;g1a5103a39cb_0_512"/>
          <p:cNvSpPr txBox="1"/>
          <p:nvPr/>
        </p:nvSpPr>
        <p:spPr>
          <a:xfrm>
            <a:off x="205850" y="4197200"/>
            <a:ext cx="638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Sample of accurately classified PermanentCrop images </a:t>
            </a:r>
            <a:endParaRPr sz="1500">
              <a:solidFill>
                <a:schemeClr val="dk2"/>
              </a:solidFill>
              <a:latin typeface="Open Sans"/>
              <a:ea typeface="Open Sans"/>
              <a:cs typeface="Open Sans"/>
              <a:sym typeface="Open Sans"/>
            </a:endParaRPr>
          </a:p>
        </p:txBody>
      </p:sp>
      <p:pic>
        <p:nvPicPr>
          <p:cNvPr id="425" name="Google Shape;425;g1a5103a39cb_0_512"/>
          <p:cNvPicPr preferRelativeResize="0"/>
          <p:nvPr/>
        </p:nvPicPr>
        <p:blipFill>
          <a:blip r:embed="rId3">
            <a:alphaModFix/>
          </a:blip>
          <a:stretch>
            <a:fillRect/>
          </a:stretch>
        </p:blipFill>
        <p:spPr>
          <a:xfrm>
            <a:off x="205850" y="1712425"/>
            <a:ext cx="6259551" cy="2321325"/>
          </a:xfrm>
          <a:prstGeom prst="rect">
            <a:avLst/>
          </a:prstGeom>
          <a:noFill/>
          <a:ln>
            <a:noFill/>
          </a:ln>
        </p:spPr>
      </p:pic>
      <p:pic>
        <p:nvPicPr>
          <p:cNvPr id="426" name="Google Shape;426;g1a5103a39cb_0_512"/>
          <p:cNvPicPr preferRelativeResize="0"/>
          <p:nvPr/>
        </p:nvPicPr>
        <p:blipFill>
          <a:blip r:embed="rId4">
            <a:alphaModFix/>
          </a:blip>
          <a:stretch>
            <a:fillRect/>
          </a:stretch>
        </p:blipFill>
        <p:spPr>
          <a:xfrm>
            <a:off x="6905638" y="596175"/>
            <a:ext cx="4746401" cy="1783750"/>
          </a:xfrm>
          <a:prstGeom prst="rect">
            <a:avLst/>
          </a:prstGeom>
          <a:noFill/>
          <a:ln>
            <a:noFill/>
          </a:ln>
        </p:spPr>
      </p:pic>
      <p:pic>
        <p:nvPicPr>
          <p:cNvPr id="427" name="Google Shape;427;g1a5103a39cb_0_512"/>
          <p:cNvPicPr preferRelativeResize="0"/>
          <p:nvPr/>
        </p:nvPicPr>
        <p:blipFill>
          <a:blip r:embed="rId5">
            <a:alphaModFix/>
          </a:blip>
          <a:stretch>
            <a:fillRect/>
          </a:stretch>
        </p:blipFill>
        <p:spPr>
          <a:xfrm>
            <a:off x="7157669" y="2562875"/>
            <a:ext cx="4242330" cy="1594300"/>
          </a:xfrm>
          <a:prstGeom prst="rect">
            <a:avLst/>
          </a:prstGeom>
          <a:noFill/>
          <a:ln>
            <a:noFill/>
          </a:ln>
        </p:spPr>
      </p:pic>
      <p:pic>
        <p:nvPicPr>
          <p:cNvPr id="428" name="Google Shape;428;g1a5103a39cb_0_512"/>
          <p:cNvPicPr preferRelativeResize="0"/>
          <p:nvPr/>
        </p:nvPicPr>
        <p:blipFill>
          <a:blip r:embed="rId6">
            <a:alphaModFix/>
          </a:blip>
          <a:stretch>
            <a:fillRect/>
          </a:stretch>
        </p:blipFill>
        <p:spPr>
          <a:xfrm>
            <a:off x="6104525" y="4560650"/>
            <a:ext cx="5862325" cy="1253500"/>
          </a:xfrm>
          <a:prstGeom prst="rect">
            <a:avLst/>
          </a:prstGeom>
          <a:noFill/>
          <a:ln>
            <a:noFill/>
          </a:ln>
        </p:spPr>
      </p:pic>
      <p:sp>
        <p:nvSpPr>
          <p:cNvPr id="429" name="Google Shape;429;g1a5103a39cb_0_512"/>
          <p:cNvSpPr/>
          <p:nvPr/>
        </p:nvSpPr>
        <p:spPr>
          <a:xfrm>
            <a:off x="298500" y="1030025"/>
            <a:ext cx="59070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Top </a:t>
            </a:r>
            <a:r>
              <a:rPr lang="en-US" sz="1900">
                <a:solidFill>
                  <a:schemeClr val="dk2"/>
                </a:solidFill>
              </a:rPr>
              <a:t>misclassified</a:t>
            </a:r>
            <a:r>
              <a:rPr lang="en-US" sz="1900">
                <a:solidFill>
                  <a:schemeClr val="dk2"/>
                </a:solidFill>
              </a:rPr>
              <a:t> Label</a:t>
            </a:r>
            <a:r>
              <a:rPr lang="en-US" sz="1900">
                <a:solidFill>
                  <a:schemeClr val="dk2"/>
                </a:solidFill>
              </a:rPr>
              <a:t>: </a:t>
            </a:r>
            <a:r>
              <a:rPr lang="en-US" sz="1900">
                <a:solidFill>
                  <a:schemeClr val="dk2"/>
                </a:solidFill>
              </a:rPr>
              <a:t>PermanentCrop</a:t>
            </a:r>
            <a:endParaRPr sz="1900">
              <a:solidFill>
                <a:schemeClr val="dk2"/>
              </a:solidFill>
            </a:endParaRPr>
          </a:p>
        </p:txBody>
      </p:sp>
      <p:sp>
        <p:nvSpPr>
          <p:cNvPr id="430" name="Google Shape;430;g1a5103a39cb_0_512"/>
          <p:cNvSpPr txBox="1"/>
          <p:nvPr/>
        </p:nvSpPr>
        <p:spPr>
          <a:xfrm>
            <a:off x="6396450" y="5956225"/>
            <a:ext cx="557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Samples from </a:t>
            </a:r>
            <a:r>
              <a:rPr lang="en-US" sz="1500">
                <a:solidFill>
                  <a:schemeClr val="dk2"/>
                </a:solidFill>
                <a:latin typeface="Open Sans"/>
                <a:ea typeface="Open Sans"/>
                <a:cs typeface="Open Sans"/>
                <a:sym typeface="Open Sans"/>
              </a:rPr>
              <a:t>misclassified images as</a:t>
            </a:r>
            <a:r>
              <a:rPr lang="en-US" sz="1500">
                <a:solidFill>
                  <a:schemeClr val="dk2"/>
                </a:solidFill>
                <a:latin typeface="Open Sans"/>
                <a:ea typeface="Open Sans"/>
                <a:cs typeface="Open Sans"/>
                <a:sym typeface="Open Sans"/>
              </a:rPr>
              <a:t> PermanentCrop</a:t>
            </a:r>
            <a:endParaRPr sz="1500">
              <a:solidFill>
                <a:schemeClr val="dk2"/>
              </a:solidFill>
              <a:latin typeface="Open Sans"/>
              <a:ea typeface="Open Sans"/>
              <a:cs typeface="Open Sans"/>
              <a:sym typeface="Open Sans"/>
            </a:endParaRPr>
          </a:p>
        </p:txBody>
      </p:sp>
      <p:sp>
        <p:nvSpPr>
          <p:cNvPr id="431" name="Google Shape;431;g1a5103a39cb_0_51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a5103a39cb_0_465"/>
          <p:cNvSpPr txBox="1"/>
          <p:nvPr>
            <p:ph type="title"/>
          </p:nvPr>
        </p:nvSpPr>
        <p:spPr>
          <a:xfrm>
            <a:off x="356075" y="1036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Land Use Classification with Transfer Learning - AlexNet</a:t>
            </a:r>
            <a:endParaRPr/>
          </a:p>
        </p:txBody>
      </p:sp>
      <p:sp>
        <p:nvSpPr>
          <p:cNvPr id="437" name="Google Shape;437;g1a5103a39cb_0_465"/>
          <p:cNvSpPr/>
          <p:nvPr/>
        </p:nvSpPr>
        <p:spPr>
          <a:xfrm>
            <a:off x="654200" y="1030500"/>
            <a:ext cx="106830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2"/>
                </a:solidFill>
              </a:rPr>
              <a:t>Based on: </a:t>
            </a:r>
            <a:r>
              <a:rPr lang="en-US" sz="1900">
                <a:solidFill>
                  <a:schemeClr val="dk2"/>
                </a:solidFill>
              </a:rPr>
              <a:t>Pytorch </a:t>
            </a:r>
            <a:r>
              <a:rPr lang="en-US" sz="1900">
                <a:solidFill>
                  <a:schemeClr val="dk2"/>
                </a:solidFill>
              </a:rPr>
              <a:t>AlexNet</a:t>
            </a:r>
            <a:r>
              <a:rPr lang="en-US" sz="1900">
                <a:solidFill>
                  <a:schemeClr val="dk2"/>
                </a:solidFill>
              </a:rPr>
              <a:t> model</a:t>
            </a:r>
            <a:r>
              <a:rPr b="1" lang="en-US" sz="1900">
                <a:solidFill>
                  <a:schemeClr val="dk2"/>
                </a:solidFill>
              </a:rPr>
              <a:t>, Weights: </a:t>
            </a:r>
            <a:r>
              <a:rPr lang="en-US" sz="1900">
                <a:solidFill>
                  <a:schemeClr val="dk2"/>
                </a:solidFill>
              </a:rPr>
              <a:t>AlexNet_Weights.IMAGENET1K_V1</a:t>
            </a:r>
            <a:endParaRPr sz="1900">
              <a:solidFill>
                <a:schemeClr val="dk2"/>
              </a:solidFill>
            </a:endParaRPr>
          </a:p>
        </p:txBody>
      </p:sp>
      <p:sp>
        <p:nvSpPr>
          <p:cNvPr id="438" name="Google Shape;438;g1a5103a39cb_0_465"/>
          <p:cNvSpPr/>
          <p:nvPr/>
        </p:nvSpPr>
        <p:spPr>
          <a:xfrm>
            <a:off x="654200" y="2625950"/>
            <a:ext cx="34839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Feature extraction only</a:t>
            </a:r>
            <a:endParaRPr/>
          </a:p>
          <a:p>
            <a:pPr indent="-317500" lvl="0" marL="457200" rtl="0" algn="l">
              <a:spcBef>
                <a:spcPts val="1000"/>
              </a:spcBef>
              <a:spcAft>
                <a:spcPts val="0"/>
              </a:spcAft>
              <a:buSzPts val="1400"/>
              <a:buChar char="➔"/>
            </a:pPr>
            <a:r>
              <a:rPr lang="en-US"/>
              <a:t>Only </a:t>
            </a:r>
            <a:r>
              <a:rPr lang="en-US"/>
              <a:t>replace the last classifier to match our num_classes</a:t>
            </a:r>
            <a:endParaRPr/>
          </a:p>
          <a:p>
            <a:pPr indent="0" lvl="0" marL="0" rtl="0" algn="l">
              <a:spcBef>
                <a:spcPts val="1000"/>
              </a:spcBef>
              <a:spcAft>
                <a:spcPts val="0"/>
              </a:spcAft>
              <a:buNone/>
            </a:pPr>
            <a:r>
              <a:rPr lang="en-US">
                <a:solidFill>
                  <a:schemeClr val="dk2"/>
                </a:solidFill>
                <a:latin typeface="Courier New"/>
                <a:ea typeface="Courier New"/>
                <a:cs typeface="Courier New"/>
                <a:sym typeface="Courier New"/>
              </a:rPr>
              <a:t>model.classifier[6] = nn.Linear(4096,num_classes)</a:t>
            </a:r>
            <a:endParaRPr>
              <a:solidFill>
                <a:schemeClr val="dk2"/>
              </a:solidFill>
              <a:latin typeface="Courier New"/>
              <a:ea typeface="Courier New"/>
              <a:cs typeface="Courier New"/>
              <a:sym typeface="Courier New"/>
            </a:endParaRPr>
          </a:p>
          <a:p>
            <a:pPr indent="-317500" lvl="0" marL="457200" rtl="0" algn="l">
              <a:spcBef>
                <a:spcPts val="1000"/>
              </a:spcBef>
              <a:spcAft>
                <a:spcPts val="1000"/>
              </a:spcAft>
              <a:buSzPts val="1400"/>
              <a:buChar char="➔"/>
            </a:pPr>
            <a:r>
              <a:rPr lang="en-US"/>
              <a:t>Weights in the body of the CNN are frozen</a:t>
            </a:r>
            <a:endParaRPr/>
          </a:p>
        </p:txBody>
      </p:sp>
      <p:sp>
        <p:nvSpPr>
          <p:cNvPr id="439" name="Google Shape;439;g1a5103a39cb_0_465"/>
          <p:cNvSpPr/>
          <p:nvPr/>
        </p:nvSpPr>
        <p:spPr>
          <a:xfrm>
            <a:off x="1235925" y="1828225"/>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AlexNet</a:t>
            </a:r>
            <a:r>
              <a:rPr lang="en-US" sz="1900">
                <a:solidFill>
                  <a:schemeClr val="dk2"/>
                </a:solidFill>
              </a:rPr>
              <a:t> - V1</a:t>
            </a:r>
            <a:endParaRPr sz="1900">
              <a:solidFill>
                <a:schemeClr val="dk2"/>
              </a:solidFill>
            </a:endParaRPr>
          </a:p>
        </p:txBody>
      </p:sp>
      <p:sp>
        <p:nvSpPr>
          <p:cNvPr id="440" name="Google Shape;440;g1a5103a39cb_0_465"/>
          <p:cNvSpPr/>
          <p:nvPr/>
        </p:nvSpPr>
        <p:spPr>
          <a:xfrm>
            <a:off x="4321100" y="2685425"/>
            <a:ext cx="34839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Performed finetuning</a:t>
            </a:r>
            <a:endParaRPr/>
          </a:p>
          <a:p>
            <a:pPr indent="-317500" lvl="0" marL="457200" rtl="0" algn="l">
              <a:spcBef>
                <a:spcPts val="1000"/>
              </a:spcBef>
              <a:spcAft>
                <a:spcPts val="0"/>
              </a:spcAft>
              <a:buSzPts val="1400"/>
              <a:buChar char="➔"/>
            </a:pPr>
            <a:r>
              <a:rPr lang="en-US"/>
              <a:t>A </a:t>
            </a:r>
            <a:r>
              <a:rPr lang="en-US"/>
              <a:t>modified</a:t>
            </a:r>
            <a:r>
              <a:rPr lang="en-US"/>
              <a:t> classifier layer is added to the </a:t>
            </a:r>
            <a:r>
              <a:rPr lang="en-US"/>
              <a:t>body of the CNN</a:t>
            </a:r>
            <a:endParaRPr/>
          </a:p>
          <a:p>
            <a:pPr indent="-317500" lvl="0" marL="457200" rtl="0" algn="l">
              <a:spcBef>
                <a:spcPts val="1000"/>
              </a:spcBef>
              <a:spcAft>
                <a:spcPts val="0"/>
              </a:spcAft>
              <a:buSzPts val="1400"/>
              <a:buChar char="➔"/>
            </a:pPr>
            <a:r>
              <a:rPr lang="en-US"/>
              <a:t>New </a:t>
            </a:r>
            <a:r>
              <a:rPr lang="en-US"/>
              <a:t>classifier</a:t>
            </a:r>
            <a:r>
              <a:rPr lang="en-US"/>
              <a:t> layer</a:t>
            </a:r>
            <a:endParaRPr/>
          </a:p>
          <a:p>
            <a:pPr indent="-317500" lvl="1" marL="914400" rtl="0" algn="l">
              <a:spcBef>
                <a:spcPts val="500"/>
              </a:spcBef>
              <a:spcAft>
                <a:spcPts val="0"/>
              </a:spcAft>
              <a:buSzPts val="1400"/>
              <a:buChar char="◆"/>
            </a:pPr>
            <a:r>
              <a:rPr lang="en-US"/>
              <a:t>Three Linear hidden layers with ReLU and Dropout</a:t>
            </a:r>
            <a:endParaRPr/>
          </a:p>
          <a:p>
            <a:pPr indent="-317500" lvl="1" marL="914400" rtl="0" algn="l">
              <a:spcBef>
                <a:spcPts val="500"/>
              </a:spcBef>
              <a:spcAft>
                <a:spcPts val="0"/>
              </a:spcAft>
              <a:buSzPts val="1400"/>
              <a:buChar char="◆"/>
            </a:pPr>
            <a:r>
              <a:rPr lang="en-US"/>
              <a:t>Softmax output layer</a:t>
            </a:r>
            <a:endParaRPr/>
          </a:p>
          <a:p>
            <a:pPr indent="-317500" lvl="0" marL="457200" rtl="0" algn="l">
              <a:spcBef>
                <a:spcPts val="1000"/>
              </a:spcBef>
              <a:spcAft>
                <a:spcPts val="1000"/>
              </a:spcAft>
              <a:buSzPts val="1400"/>
              <a:buChar char="➔"/>
            </a:pPr>
            <a:r>
              <a:rPr lang="en-US"/>
              <a:t>Weights in the body of the CNN are frozen</a:t>
            </a:r>
            <a:endParaRPr/>
          </a:p>
        </p:txBody>
      </p:sp>
      <p:sp>
        <p:nvSpPr>
          <p:cNvPr id="441" name="Google Shape;441;g1a5103a39cb_0_465"/>
          <p:cNvSpPr/>
          <p:nvPr/>
        </p:nvSpPr>
        <p:spPr>
          <a:xfrm>
            <a:off x="4826625" y="1887700"/>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AlexNet</a:t>
            </a:r>
            <a:r>
              <a:rPr lang="en-US" sz="1900">
                <a:solidFill>
                  <a:schemeClr val="dk2"/>
                </a:solidFill>
              </a:rPr>
              <a:t> - V2</a:t>
            </a:r>
            <a:endParaRPr sz="1900">
              <a:solidFill>
                <a:schemeClr val="dk2"/>
              </a:solidFill>
            </a:endParaRPr>
          </a:p>
        </p:txBody>
      </p:sp>
      <p:sp>
        <p:nvSpPr>
          <p:cNvPr id="442" name="Google Shape;442;g1a5103a39cb_0_465"/>
          <p:cNvSpPr/>
          <p:nvPr/>
        </p:nvSpPr>
        <p:spPr>
          <a:xfrm>
            <a:off x="7999150" y="2685425"/>
            <a:ext cx="34830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Performed finetuning</a:t>
            </a:r>
            <a:endParaRPr/>
          </a:p>
          <a:p>
            <a:pPr indent="-317500" lvl="0" marL="457200" rtl="0" algn="l">
              <a:spcBef>
                <a:spcPts val="1000"/>
              </a:spcBef>
              <a:spcAft>
                <a:spcPts val="0"/>
              </a:spcAft>
              <a:buSzPts val="1400"/>
              <a:buChar char="➔"/>
            </a:pPr>
            <a:r>
              <a:rPr lang="en-US"/>
              <a:t>A modified classifier layer is added to the body of the CNN</a:t>
            </a:r>
            <a:endParaRPr/>
          </a:p>
          <a:p>
            <a:pPr indent="-317500" lvl="0" marL="457200" rtl="0" algn="l">
              <a:spcBef>
                <a:spcPts val="1000"/>
              </a:spcBef>
              <a:spcAft>
                <a:spcPts val="0"/>
              </a:spcAft>
              <a:buSzPts val="1400"/>
              <a:buChar char="➔"/>
            </a:pPr>
            <a:r>
              <a:rPr lang="en-US"/>
              <a:t>New classifier layer</a:t>
            </a:r>
            <a:endParaRPr/>
          </a:p>
          <a:p>
            <a:pPr indent="-317500" lvl="1" marL="914400" rtl="0" algn="l">
              <a:spcBef>
                <a:spcPts val="500"/>
              </a:spcBef>
              <a:spcAft>
                <a:spcPts val="0"/>
              </a:spcAft>
              <a:buSzPts val="1400"/>
              <a:buChar char="◆"/>
            </a:pPr>
            <a:r>
              <a:rPr lang="en-US"/>
              <a:t>Four Linear hidden layers with ReLU and Dropout</a:t>
            </a:r>
            <a:endParaRPr/>
          </a:p>
          <a:p>
            <a:pPr indent="-317500" lvl="1" marL="914400" rtl="0" algn="l">
              <a:spcBef>
                <a:spcPts val="500"/>
              </a:spcBef>
              <a:spcAft>
                <a:spcPts val="0"/>
              </a:spcAft>
              <a:buSzPts val="1400"/>
              <a:buChar char="◆"/>
            </a:pPr>
            <a:r>
              <a:rPr lang="en-US"/>
              <a:t>Softmax output layer</a:t>
            </a:r>
            <a:endParaRPr/>
          </a:p>
          <a:p>
            <a:pPr indent="-317500" lvl="0" marL="457200" rtl="0" algn="l">
              <a:spcBef>
                <a:spcPts val="1000"/>
              </a:spcBef>
              <a:spcAft>
                <a:spcPts val="1000"/>
              </a:spcAft>
              <a:buSzPts val="1400"/>
              <a:buChar char="➔"/>
            </a:pPr>
            <a:r>
              <a:rPr lang="en-US"/>
              <a:t>Weights in the body of the CNN are frozen</a:t>
            </a:r>
            <a:endParaRPr/>
          </a:p>
        </p:txBody>
      </p:sp>
      <p:sp>
        <p:nvSpPr>
          <p:cNvPr id="443" name="Google Shape;443;g1a5103a39cb_0_465"/>
          <p:cNvSpPr/>
          <p:nvPr/>
        </p:nvSpPr>
        <p:spPr>
          <a:xfrm>
            <a:off x="8428475" y="1887700"/>
            <a:ext cx="22971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AlexNet</a:t>
            </a:r>
            <a:r>
              <a:rPr lang="en-US" sz="1900">
                <a:solidFill>
                  <a:schemeClr val="dk2"/>
                </a:solidFill>
              </a:rPr>
              <a:t> - V3</a:t>
            </a:r>
            <a:endParaRPr sz="1900">
              <a:solidFill>
                <a:schemeClr val="dk2"/>
              </a:solidFill>
            </a:endParaRPr>
          </a:p>
        </p:txBody>
      </p:sp>
      <p:sp>
        <p:nvSpPr>
          <p:cNvPr id="444" name="Google Shape;444;g1a5103a39cb_0_46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a5103a39cb_0_476"/>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AlexNet</a:t>
            </a:r>
            <a:r>
              <a:rPr lang="en-US" sz="3600"/>
              <a:t> Models - Comparison of Training and Validation Loss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pic>
        <p:nvPicPr>
          <p:cNvPr id="450" name="Google Shape;450;g1a5103a39cb_0_476"/>
          <p:cNvPicPr preferRelativeResize="0"/>
          <p:nvPr/>
        </p:nvPicPr>
        <p:blipFill>
          <a:blip r:embed="rId3">
            <a:alphaModFix/>
          </a:blip>
          <a:stretch>
            <a:fillRect/>
          </a:stretch>
        </p:blipFill>
        <p:spPr>
          <a:xfrm>
            <a:off x="152400" y="1031574"/>
            <a:ext cx="11887200" cy="4508938"/>
          </a:xfrm>
          <a:prstGeom prst="rect">
            <a:avLst/>
          </a:prstGeom>
          <a:noFill/>
          <a:ln>
            <a:noFill/>
          </a:ln>
        </p:spPr>
      </p:pic>
      <p:sp>
        <p:nvSpPr>
          <p:cNvPr id="451" name="Google Shape;451;g1a5103a39cb_0_476"/>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a5103a39cb_0_481"/>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AlexNet</a:t>
            </a:r>
            <a:r>
              <a:rPr lang="en-US" sz="3600"/>
              <a:t> Models - Comparison of Training and Validation Accuracy</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pic>
        <p:nvPicPr>
          <p:cNvPr id="457" name="Google Shape;457;g1a5103a39cb_0_481"/>
          <p:cNvPicPr preferRelativeResize="0"/>
          <p:nvPr/>
        </p:nvPicPr>
        <p:blipFill>
          <a:blip r:embed="rId3">
            <a:alphaModFix/>
          </a:blip>
          <a:stretch>
            <a:fillRect/>
          </a:stretch>
        </p:blipFill>
        <p:spPr>
          <a:xfrm>
            <a:off x="152400" y="1031574"/>
            <a:ext cx="11887198" cy="4487697"/>
          </a:xfrm>
          <a:prstGeom prst="rect">
            <a:avLst/>
          </a:prstGeom>
          <a:noFill/>
          <a:ln>
            <a:noFill/>
          </a:ln>
        </p:spPr>
      </p:pic>
      <p:sp>
        <p:nvSpPr>
          <p:cNvPr id="458" name="Google Shape;458;g1a5103a39cb_0_48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a5103a39cb_0_486"/>
          <p:cNvSpPr txBox="1"/>
          <p:nvPr>
            <p:ph type="title"/>
          </p:nvPr>
        </p:nvSpPr>
        <p:spPr>
          <a:xfrm>
            <a:off x="356075" y="103674"/>
            <a:ext cx="113607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Alex</a:t>
            </a:r>
            <a:r>
              <a:rPr lang="en-US" sz="3600"/>
              <a:t>Net Models - Version 2</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464" name="Google Shape;464;g1a5103a39cb_0_486"/>
          <p:cNvSpPr txBox="1"/>
          <p:nvPr/>
        </p:nvSpPr>
        <p:spPr>
          <a:xfrm>
            <a:off x="909025" y="2318613"/>
            <a:ext cx="3997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2"/>
                </a:solidFill>
                <a:latin typeface="Open Sans"/>
                <a:ea typeface="Open Sans"/>
                <a:cs typeface="Open Sans"/>
                <a:sym typeface="Open Sans"/>
              </a:rPr>
              <a:t>Fig: Confusion matrix</a:t>
            </a:r>
            <a:endParaRPr sz="2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US" sz="1600">
                <a:solidFill>
                  <a:schemeClr val="dk2"/>
                </a:solidFill>
                <a:latin typeface="Open Sans"/>
                <a:ea typeface="Open Sans"/>
                <a:cs typeface="Open Sans"/>
                <a:sym typeface="Open Sans"/>
              </a:rPr>
              <a:t>Maximum confusion is Permanent Crop being classified as </a:t>
            </a:r>
            <a:r>
              <a:rPr lang="en-US" sz="1600">
                <a:solidFill>
                  <a:schemeClr val="dk2"/>
                </a:solidFill>
                <a:latin typeface="Open Sans"/>
                <a:ea typeface="Open Sans"/>
                <a:cs typeface="Open Sans"/>
                <a:sym typeface="Open Sans"/>
              </a:rPr>
              <a:t>Herbaceous Vegetation</a:t>
            </a:r>
            <a:endParaRPr sz="1600">
              <a:solidFill>
                <a:schemeClr val="dk2"/>
              </a:solidFill>
              <a:latin typeface="Open Sans"/>
              <a:ea typeface="Open Sans"/>
              <a:cs typeface="Open Sans"/>
              <a:sym typeface="Open Sans"/>
            </a:endParaRPr>
          </a:p>
        </p:txBody>
      </p:sp>
      <p:pic>
        <p:nvPicPr>
          <p:cNvPr id="465" name="Google Shape;465;g1a5103a39cb_0_486"/>
          <p:cNvPicPr preferRelativeResize="0"/>
          <p:nvPr/>
        </p:nvPicPr>
        <p:blipFill>
          <a:blip r:embed="rId3">
            <a:alphaModFix/>
          </a:blip>
          <a:stretch>
            <a:fillRect/>
          </a:stretch>
        </p:blipFill>
        <p:spPr>
          <a:xfrm>
            <a:off x="5872976" y="269575"/>
            <a:ext cx="6045724" cy="6373826"/>
          </a:xfrm>
          <a:prstGeom prst="rect">
            <a:avLst/>
          </a:prstGeom>
          <a:noFill/>
          <a:ln>
            <a:noFill/>
          </a:ln>
        </p:spPr>
      </p:pic>
      <p:sp>
        <p:nvSpPr>
          <p:cNvPr id="466" name="Google Shape;466;g1a5103a39cb_0_486"/>
          <p:cNvSpPr/>
          <p:nvPr/>
        </p:nvSpPr>
        <p:spPr>
          <a:xfrm>
            <a:off x="7962700" y="3392725"/>
            <a:ext cx="486000" cy="525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a5103a39cb_0_493"/>
          <p:cNvSpPr txBox="1"/>
          <p:nvPr>
            <p:ph type="title"/>
          </p:nvPr>
        </p:nvSpPr>
        <p:spPr>
          <a:xfrm>
            <a:off x="6811525" y="103675"/>
            <a:ext cx="49053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AlexNet Models - Version 2</a:t>
            </a:r>
            <a:endParaRPr sz="3600"/>
          </a:p>
        </p:txBody>
      </p:sp>
      <p:sp>
        <p:nvSpPr>
          <p:cNvPr id="472" name="Google Shape;472;g1a5103a39cb_0_493"/>
          <p:cNvSpPr txBox="1"/>
          <p:nvPr/>
        </p:nvSpPr>
        <p:spPr>
          <a:xfrm>
            <a:off x="5624800" y="5814150"/>
            <a:ext cx="638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No. of Misclassified Images per Label, Prediction Accuracy per Label and Classification Report</a:t>
            </a:r>
            <a:endParaRPr sz="1500">
              <a:solidFill>
                <a:schemeClr val="dk2"/>
              </a:solidFill>
              <a:latin typeface="Open Sans"/>
              <a:ea typeface="Open Sans"/>
              <a:cs typeface="Open Sans"/>
              <a:sym typeface="Open Sans"/>
            </a:endParaRPr>
          </a:p>
        </p:txBody>
      </p:sp>
      <p:sp>
        <p:nvSpPr>
          <p:cNvPr id="473" name="Google Shape;473;g1a5103a39cb_0_493"/>
          <p:cNvSpPr/>
          <p:nvPr/>
        </p:nvSpPr>
        <p:spPr>
          <a:xfrm>
            <a:off x="6106325" y="909200"/>
            <a:ext cx="59070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Total Misclassified Images: 229 / 2700</a:t>
            </a:r>
            <a:endParaRPr sz="1900">
              <a:solidFill>
                <a:schemeClr val="dk2"/>
              </a:solidFill>
            </a:endParaRPr>
          </a:p>
        </p:txBody>
      </p:sp>
      <p:pic>
        <p:nvPicPr>
          <p:cNvPr id="474" name="Google Shape;474;g1a5103a39cb_0_493"/>
          <p:cNvPicPr preferRelativeResize="0"/>
          <p:nvPr/>
        </p:nvPicPr>
        <p:blipFill>
          <a:blip r:embed="rId3">
            <a:alphaModFix/>
          </a:blip>
          <a:stretch>
            <a:fillRect/>
          </a:stretch>
        </p:blipFill>
        <p:spPr>
          <a:xfrm>
            <a:off x="5911307" y="1851625"/>
            <a:ext cx="5995293" cy="3790413"/>
          </a:xfrm>
          <a:prstGeom prst="rect">
            <a:avLst/>
          </a:prstGeom>
          <a:noFill/>
          <a:ln>
            <a:noFill/>
          </a:ln>
        </p:spPr>
      </p:pic>
      <p:pic>
        <p:nvPicPr>
          <p:cNvPr id="475" name="Google Shape;475;g1a5103a39cb_0_493"/>
          <p:cNvPicPr preferRelativeResize="0"/>
          <p:nvPr/>
        </p:nvPicPr>
        <p:blipFill>
          <a:blip r:embed="rId4">
            <a:alphaModFix/>
          </a:blip>
          <a:stretch>
            <a:fillRect/>
          </a:stretch>
        </p:blipFill>
        <p:spPr>
          <a:xfrm>
            <a:off x="152400" y="103675"/>
            <a:ext cx="4558999" cy="3515150"/>
          </a:xfrm>
          <a:prstGeom prst="rect">
            <a:avLst/>
          </a:prstGeom>
          <a:noFill/>
          <a:ln>
            <a:noFill/>
          </a:ln>
        </p:spPr>
      </p:pic>
      <p:pic>
        <p:nvPicPr>
          <p:cNvPr id="476" name="Google Shape;476;g1a5103a39cb_0_493"/>
          <p:cNvPicPr preferRelativeResize="0"/>
          <p:nvPr/>
        </p:nvPicPr>
        <p:blipFill>
          <a:blip r:embed="rId5">
            <a:alphaModFix/>
          </a:blip>
          <a:stretch>
            <a:fillRect/>
          </a:stretch>
        </p:blipFill>
        <p:spPr>
          <a:xfrm>
            <a:off x="152400" y="3523051"/>
            <a:ext cx="4299421" cy="3269900"/>
          </a:xfrm>
          <a:prstGeom prst="rect">
            <a:avLst/>
          </a:prstGeom>
          <a:noFill/>
          <a:ln>
            <a:noFill/>
          </a:ln>
        </p:spPr>
      </p:pic>
      <p:sp>
        <p:nvSpPr>
          <p:cNvPr id="477" name="Google Shape;477;g1a5103a39cb_0_493"/>
          <p:cNvSpPr/>
          <p:nvPr/>
        </p:nvSpPr>
        <p:spPr>
          <a:xfrm>
            <a:off x="7002500" y="3637152"/>
            <a:ext cx="4751700" cy="256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a5103a39cb_0_493"/>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b2a3fa8d97_1_2"/>
          <p:cNvSpPr txBox="1"/>
          <p:nvPr>
            <p:ph type="title"/>
          </p:nvPr>
        </p:nvSpPr>
        <p:spPr>
          <a:xfrm>
            <a:off x="415600" y="593367"/>
            <a:ext cx="11360700" cy="9432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t/>
            </a:r>
            <a:endParaRPr/>
          </a:p>
        </p:txBody>
      </p:sp>
      <p:sp>
        <p:nvSpPr>
          <p:cNvPr id="484" name="Google Shape;484;g1b2a3fa8d97_1_2"/>
          <p:cNvSpPr txBox="1"/>
          <p:nvPr>
            <p:ph idx="1" type="body"/>
          </p:nvPr>
        </p:nvSpPr>
        <p:spPr>
          <a:xfrm>
            <a:off x="415600" y="1688433"/>
            <a:ext cx="11360700" cy="4403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485" name="Google Shape;485;g1b2a3fa8d97_1_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a5103a39cb_0_203"/>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Introduction</a:t>
            </a:r>
            <a:endParaRPr/>
          </a:p>
        </p:txBody>
      </p:sp>
      <p:sp>
        <p:nvSpPr>
          <p:cNvPr id="140" name="Google Shape;140;g1a5103a39cb_0_203"/>
          <p:cNvSpPr txBox="1"/>
          <p:nvPr>
            <p:ph idx="1" type="body"/>
          </p:nvPr>
        </p:nvSpPr>
        <p:spPr>
          <a:xfrm>
            <a:off x="415650" y="1308049"/>
            <a:ext cx="11360700" cy="48423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Our study focus on LULC classification by:</a:t>
            </a:r>
            <a:endParaRPr/>
          </a:p>
          <a:p>
            <a:pPr indent="-368300" lvl="1" marL="914400" rtl="0" algn="l">
              <a:spcBef>
                <a:spcPts val="1000"/>
              </a:spcBef>
              <a:spcAft>
                <a:spcPts val="0"/>
              </a:spcAft>
              <a:buSzPts val="2200"/>
              <a:buChar char="➢"/>
            </a:pPr>
            <a:r>
              <a:rPr lang="en-US" sz="2200"/>
              <a:t>Training, custom-built CNNs from scratch</a:t>
            </a:r>
            <a:endParaRPr sz="2200"/>
          </a:p>
          <a:p>
            <a:pPr indent="-368300" lvl="1" marL="914400" rtl="0" algn="l">
              <a:spcBef>
                <a:spcPts val="1000"/>
              </a:spcBef>
              <a:spcAft>
                <a:spcPts val="1600"/>
              </a:spcAft>
              <a:buSzPts val="2200"/>
              <a:buChar char="➢"/>
            </a:pPr>
            <a:r>
              <a:rPr lang="en-US" sz="2200"/>
              <a:t>Applying  transfer learning to fine-tune pre-trained networks such as AlexNet and ResNet for LULC classification</a:t>
            </a:r>
            <a:endParaRPr sz="2200"/>
          </a:p>
        </p:txBody>
      </p:sp>
      <p:sp>
        <p:nvSpPr>
          <p:cNvPr id="141" name="Google Shape;141;g1a5103a39cb_0_203"/>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b2a3fa8d97_1_8"/>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b2a3fa8d97_1_1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496" name="Google Shape;496;g1b2a3fa8d97_1_12"/>
          <p:cNvPicPr preferRelativeResize="0"/>
          <p:nvPr/>
        </p:nvPicPr>
        <p:blipFill>
          <a:blip r:embed="rId3">
            <a:alphaModFix/>
          </a:blip>
          <a:stretch>
            <a:fillRect/>
          </a:stretch>
        </p:blipFill>
        <p:spPr>
          <a:xfrm>
            <a:off x="152400" y="103675"/>
            <a:ext cx="4558999" cy="3515150"/>
          </a:xfrm>
          <a:prstGeom prst="rect">
            <a:avLst/>
          </a:prstGeom>
          <a:noFill/>
          <a:ln>
            <a:noFill/>
          </a:ln>
        </p:spPr>
      </p:pic>
      <p:pic>
        <p:nvPicPr>
          <p:cNvPr id="497" name="Google Shape;497;g1b2a3fa8d97_1_12"/>
          <p:cNvPicPr preferRelativeResize="0"/>
          <p:nvPr/>
        </p:nvPicPr>
        <p:blipFill>
          <a:blip r:embed="rId4">
            <a:alphaModFix/>
          </a:blip>
          <a:stretch>
            <a:fillRect/>
          </a:stretch>
        </p:blipFill>
        <p:spPr>
          <a:xfrm>
            <a:off x="152400" y="3523051"/>
            <a:ext cx="4299421" cy="326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a5103a39cb_0_537"/>
          <p:cNvSpPr txBox="1"/>
          <p:nvPr>
            <p:ph type="title"/>
          </p:nvPr>
        </p:nvSpPr>
        <p:spPr>
          <a:xfrm>
            <a:off x="7054575" y="178325"/>
            <a:ext cx="5016600" cy="775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AlexNet</a:t>
            </a:r>
            <a:r>
              <a:rPr lang="en-US" sz="3600"/>
              <a:t> Models - Version 2</a:t>
            </a:r>
            <a:endParaRPr sz="3600"/>
          </a:p>
        </p:txBody>
      </p:sp>
      <p:sp>
        <p:nvSpPr>
          <p:cNvPr id="503" name="Google Shape;503;g1a5103a39cb_0_537"/>
          <p:cNvSpPr txBox="1"/>
          <p:nvPr/>
        </p:nvSpPr>
        <p:spPr>
          <a:xfrm>
            <a:off x="6142725" y="1344350"/>
            <a:ext cx="567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Sample of accurately classified PermanentCrop images </a:t>
            </a:r>
            <a:endParaRPr sz="1500">
              <a:solidFill>
                <a:schemeClr val="dk2"/>
              </a:solidFill>
              <a:latin typeface="Open Sans"/>
              <a:ea typeface="Open Sans"/>
              <a:cs typeface="Open Sans"/>
              <a:sym typeface="Open Sans"/>
            </a:endParaRPr>
          </a:p>
        </p:txBody>
      </p:sp>
      <p:sp>
        <p:nvSpPr>
          <p:cNvPr id="504" name="Google Shape;504;g1a5103a39cb_0_537"/>
          <p:cNvSpPr/>
          <p:nvPr/>
        </p:nvSpPr>
        <p:spPr>
          <a:xfrm>
            <a:off x="261325" y="330725"/>
            <a:ext cx="4803300" cy="5799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2"/>
                </a:solidFill>
              </a:rPr>
              <a:t>Top misclassified Label: PermanentCrop</a:t>
            </a:r>
            <a:endParaRPr sz="1900">
              <a:solidFill>
                <a:schemeClr val="dk2"/>
              </a:solidFill>
            </a:endParaRPr>
          </a:p>
        </p:txBody>
      </p:sp>
      <p:sp>
        <p:nvSpPr>
          <p:cNvPr id="505" name="Google Shape;505;g1a5103a39cb_0_537"/>
          <p:cNvSpPr txBox="1"/>
          <p:nvPr/>
        </p:nvSpPr>
        <p:spPr>
          <a:xfrm>
            <a:off x="8697925" y="4151300"/>
            <a:ext cx="307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Open Sans"/>
                <a:ea typeface="Open Sans"/>
                <a:cs typeface="Open Sans"/>
                <a:sym typeface="Open Sans"/>
              </a:rPr>
              <a:t>Fig: Samples from misclassified images as PermanentCrop</a:t>
            </a:r>
            <a:endParaRPr sz="1500">
              <a:solidFill>
                <a:schemeClr val="dk2"/>
              </a:solidFill>
              <a:latin typeface="Open Sans"/>
              <a:ea typeface="Open Sans"/>
              <a:cs typeface="Open Sans"/>
              <a:sym typeface="Open Sans"/>
            </a:endParaRPr>
          </a:p>
        </p:txBody>
      </p:sp>
      <p:pic>
        <p:nvPicPr>
          <p:cNvPr id="506" name="Google Shape;506;g1a5103a39cb_0_537"/>
          <p:cNvPicPr preferRelativeResize="0"/>
          <p:nvPr/>
        </p:nvPicPr>
        <p:blipFill>
          <a:blip r:embed="rId3">
            <a:alphaModFix/>
          </a:blip>
          <a:stretch>
            <a:fillRect/>
          </a:stretch>
        </p:blipFill>
        <p:spPr>
          <a:xfrm>
            <a:off x="273425" y="1041600"/>
            <a:ext cx="5441825" cy="2018075"/>
          </a:xfrm>
          <a:prstGeom prst="rect">
            <a:avLst/>
          </a:prstGeom>
          <a:noFill/>
          <a:ln>
            <a:noFill/>
          </a:ln>
        </p:spPr>
      </p:pic>
      <p:pic>
        <p:nvPicPr>
          <p:cNvPr id="507" name="Google Shape;507;g1a5103a39cb_0_537"/>
          <p:cNvPicPr preferRelativeResize="0"/>
          <p:nvPr/>
        </p:nvPicPr>
        <p:blipFill>
          <a:blip r:embed="rId4">
            <a:alphaModFix/>
          </a:blip>
          <a:stretch>
            <a:fillRect/>
          </a:stretch>
        </p:blipFill>
        <p:spPr>
          <a:xfrm>
            <a:off x="464600" y="3090875"/>
            <a:ext cx="7657200" cy="1570700"/>
          </a:xfrm>
          <a:prstGeom prst="rect">
            <a:avLst/>
          </a:prstGeom>
          <a:noFill/>
          <a:ln>
            <a:noFill/>
          </a:ln>
        </p:spPr>
      </p:pic>
      <p:pic>
        <p:nvPicPr>
          <p:cNvPr id="508" name="Google Shape;508;g1a5103a39cb_0_537"/>
          <p:cNvPicPr preferRelativeResize="0"/>
          <p:nvPr/>
        </p:nvPicPr>
        <p:blipFill>
          <a:blip r:embed="rId5">
            <a:alphaModFix/>
          </a:blip>
          <a:stretch>
            <a:fillRect/>
          </a:stretch>
        </p:blipFill>
        <p:spPr>
          <a:xfrm>
            <a:off x="464600" y="4585375"/>
            <a:ext cx="7743550" cy="1655750"/>
          </a:xfrm>
          <a:prstGeom prst="rect">
            <a:avLst/>
          </a:prstGeom>
          <a:noFill/>
          <a:ln>
            <a:noFill/>
          </a:ln>
        </p:spPr>
      </p:pic>
      <p:sp>
        <p:nvSpPr>
          <p:cNvPr id="509" name="Google Shape;509;g1a5103a39cb_0_53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a5103a39cb_0_551"/>
          <p:cNvSpPr txBox="1"/>
          <p:nvPr>
            <p:ph type="title"/>
          </p:nvPr>
        </p:nvSpPr>
        <p:spPr>
          <a:xfrm>
            <a:off x="383950" y="122250"/>
            <a:ext cx="4662000" cy="6267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US"/>
              <a:t>Comparison of Results</a:t>
            </a:r>
            <a:endParaRPr/>
          </a:p>
        </p:txBody>
      </p:sp>
      <p:sp>
        <p:nvSpPr>
          <p:cNvPr id="515" name="Google Shape;515;g1a5103a39cb_0_55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516" name="Google Shape;516;g1a5103a39cb_0_551"/>
          <p:cNvPicPr preferRelativeResize="0"/>
          <p:nvPr/>
        </p:nvPicPr>
        <p:blipFill>
          <a:blip r:embed="rId3">
            <a:alphaModFix/>
          </a:blip>
          <a:stretch>
            <a:fillRect/>
          </a:stretch>
        </p:blipFill>
        <p:spPr>
          <a:xfrm>
            <a:off x="2538120" y="748950"/>
            <a:ext cx="9412280" cy="5861275"/>
          </a:xfrm>
          <a:prstGeom prst="rect">
            <a:avLst/>
          </a:prstGeom>
          <a:noFill/>
          <a:ln>
            <a:noFill/>
          </a:ln>
        </p:spPr>
      </p:pic>
      <p:sp>
        <p:nvSpPr>
          <p:cNvPr id="517" name="Google Shape;517;g1a5103a39cb_0_551"/>
          <p:cNvSpPr/>
          <p:nvPr/>
        </p:nvSpPr>
        <p:spPr>
          <a:xfrm>
            <a:off x="2491057" y="4302541"/>
            <a:ext cx="9487800" cy="6690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a5103a39cb_0_566"/>
          <p:cNvSpPr txBox="1"/>
          <p:nvPr>
            <p:ph type="title"/>
          </p:nvPr>
        </p:nvSpPr>
        <p:spPr>
          <a:xfrm>
            <a:off x="356075" y="1798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a:t>
            </a:r>
            <a:endParaRPr/>
          </a:p>
        </p:txBody>
      </p:sp>
      <p:sp>
        <p:nvSpPr>
          <p:cNvPr id="523" name="Google Shape;523;g1a5103a39cb_0_566"/>
          <p:cNvSpPr txBox="1"/>
          <p:nvPr>
            <p:ph idx="1" type="body"/>
          </p:nvPr>
        </p:nvSpPr>
        <p:spPr>
          <a:xfrm>
            <a:off x="415650" y="1150425"/>
            <a:ext cx="11360700" cy="49236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For the EuroSat dataset, </a:t>
            </a:r>
            <a:r>
              <a:rPr lang="en-US"/>
              <a:t>best result for land use classification was achieved in the Resnet Ver3:</a:t>
            </a:r>
            <a:endParaRPr/>
          </a:p>
          <a:p>
            <a:pPr indent="-349250" lvl="1" marL="914400" rtl="0" algn="l">
              <a:spcBef>
                <a:spcPts val="0"/>
              </a:spcBef>
              <a:spcAft>
                <a:spcPts val="0"/>
              </a:spcAft>
              <a:buSzPts val="1900"/>
              <a:buChar char="➢"/>
            </a:pPr>
            <a:r>
              <a:rPr lang="en-US"/>
              <a:t>Finetuend ResNet50 model with ResNet50_Weights.IMAGENET1K_V2 initial weights</a:t>
            </a:r>
            <a:endParaRPr/>
          </a:p>
          <a:p>
            <a:pPr indent="-349250" lvl="1" marL="914400" rtl="0" algn="l">
              <a:spcBef>
                <a:spcPts val="0"/>
              </a:spcBef>
              <a:spcAft>
                <a:spcPts val="0"/>
              </a:spcAft>
              <a:buSzPts val="1900"/>
              <a:buChar char="➢"/>
            </a:pPr>
            <a:r>
              <a:rPr lang="en-US"/>
              <a:t>The new FC layer we added to the network has:</a:t>
            </a:r>
            <a:endParaRPr/>
          </a:p>
          <a:p>
            <a:pPr indent="-349250" lvl="2" marL="1371600" rtl="0" algn="l">
              <a:spcBef>
                <a:spcPts val="0"/>
              </a:spcBef>
              <a:spcAft>
                <a:spcPts val="0"/>
              </a:spcAft>
              <a:buSzPts val="1900"/>
              <a:buChar char="■"/>
            </a:pPr>
            <a:r>
              <a:rPr lang="en-US"/>
              <a:t>Two Linear hidden layers with ReLU and Dropout</a:t>
            </a:r>
            <a:endParaRPr/>
          </a:p>
          <a:p>
            <a:pPr indent="-349250" lvl="2" marL="1371600" rtl="0" algn="l">
              <a:spcBef>
                <a:spcPts val="0"/>
              </a:spcBef>
              <a:spcAft>
                <a:spcPts val="0"/>
              </a:spcAft>
              <a:buSzPts val="1900"/>
              <a:buChar char="■"/>
            </a:pPr>
            <a:r>
              <a:rPr lang="en-US"/>
              <a:t>Softmax output layer</a:t>
            </a:r>
            <a:endParaRPr/>
          </a:p>
          <a:p>
            <a:pPr indent="-349250" lvl="1" marL="914400" rtl="0" algn="l">
              <a:spcBef>
                <a:spcPts val="0"/>
              </a:spcBef>
              <a:spcAft>
                <a:spcPts val="0"/>
              </a:spcAft>
              <a:buSzPts val="1900"/>
              <a:buChar char="➢"/>
            </a:pPr>
            <a:r>
              <a:rPr lang="en-US"/>
              <a:t>We unfreezed the body of the network (except BatchNorm2d layers) and train the entire network with training data samples obtained from the EuroSat dataset.</a:t>
            </a:r>
            <a:endParaRPr/>
          </a:p>
          <a:p>
            <a:pPr indent="0" lvl="0" marL="457200" rtl="0" algn="l">
              <a:spcBef>
                <a:spcPts val="1600"/>
              </a:spcBef>
              <a:spcAft>
                <a:spcPts val="0"/>
              </a:spcAft>
              <a:buNone/>
            </a:pPr>
            <a:r>
              <a:t/>
            </a:r>
            <a:endParaRPr/>
          </a:p>
          <a:p>
            <a:pPr indent="-381000" lvl="0" marL="457200" rtl="0" algn="l">
              <a:spcBef>
                <a:spcPts val="0"/>
              </a:spcBef>
              <a:spcAft>
                <a:spcPts val="0"/>
              </a:spcAft>
              <a:buSzPts val="2400"/>
              <a:buChar char="❖"/>
            </a:pPr>
            <a:r>
              <a:rPr lang="en-US"/>
              <a:t>Deep learning solutions based on remote sensing data such as satellite imagery is an accurate and efficient method of land use classification</a:t>
            </a:r>
            <a:r>
              <a:rPr lang="en-US"/>
              <a:t>.</a:t>
            </a:r>
            <a:endParaRPr sz="2200"/>
          </a:p>
        </p:txBody>
      </p:sp>
      <p:sp>
        <p:nvSpPr>
          <p:cNvPr id="524" name="Google Shape;524;g1a5103a39cb_0_566"/>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a5103a39cb_0_581"/>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a:t>
            </a:r>
            <a:endParaRPr/>
          </a:p>
        </p:txBody>
      </p:sp>
      <p:sp>
        <p:nvSpPr>
          <p:cNvPr id="530" name="Google Shape;530;g1a5103a39cb_0_581"/>
          <p:cNvSpPr txBox="1"/>
          <p:nvPr>
            <p:ph idx="1" type="body"/>
          </p:nvPr>
        </p:nvSpPr>
        <p:spPr>
          <a:xfrm>
            <a:off x="415650" y="1226625"/>
            <a:ext cx="11360700" cy="49236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en-US"/>
              <a:t>At present, land use classification is needed in many of the real world applications related to:</a:t>
            </a:r>
            <a:endParaRPr/>
          </a:p>
          <a:p>
            <a:pPr indent="-355600" lvl="1" marL="914400" rtl="0" algn="l">
              <a:spcBef>
                <a:spcPts val="0"/>
              </a:spcBef>
              <a:spcAft>
                <a:spcPts val="0"/>
              </a:spcAft>
              <a:buSzPts val="2000"/>
              <a:buChar char="➢"/>
            </a:pPr>
            <a:r>
              <a:rPr lang="en-US" sz="2000"/>
              <a:t>F</a:t>
            </a:r>
            <a:r>
              <a:rPr lang="en-US" sz="2000"/>
              <a:t>orests management, a</a:t>
            </a:r>
            <a:r>
              <a:rPr lang="en-US" sz="2000"/>
              <a:t>griculture,, coastal and inland and water quality monitoring, land ecosystems monitoring, disaster mapping, and civil security.</a:t>
            </a:r>
            <a:endParaRPr sz="2000"/>
          </a:p>
          <a:p>
            <a:pPr indent="-381000" lvl="0" marL="457200" rtl="0" algn="l">
              <a:spcBef>
                <a:spcPts val="0"/>
              </a:spcBef>
              <a:spcAft>
                <a:spcPts val="0"/>
              </a:spcAft>
              <a:buSzPts val="2400"/>
              <a:buChar char="❖"/>
            </a:pPr>
            <a:r>
              <a:rPr lang="en-US"/>
              <a:t>Accurate land use classification will </a:t>
            </a:r>
            <a:r>
              <a:rPr lang="en-US"/>
              <a:t>immensely</a:t>
            </a:r>
            <a:r>
              <a:rPr lang="en-US"/>
              <a:t> assist in: </a:t>
            </a:r>
            <a:endParaRPr sz="1800"/>
          </a:p>
          <a:p>
            <a:pPr indent="-342900" lvl="1" marL="914400" rtl="0" algn="l">
              <a:spcBef>
                <a:spcPts val="1000"/>
              </a:spcBef>
              <a:spcAft>
                <a:spcPts val="0"/>
              </a:spcAft>
              <a:buSzPts val="1800"/>
              <a:buChar char="➢"/>
            </a:pPr>
            <a:r>
              <a:rPr lang="en-US" sz="2100"/>
              <a:t>Efficient monitoring of land use changes</a:t>
            </a:r>
            <a:endParaRPr sz="2100"/>
          </a:p>
          <a:p>
            <a:pPr indent="-361950" lvl="1" marL="914400" rtl="0" algn="l">
              <a:spcBef>
                <a:spcPts val="1200"/>
              </a:spcBef>
              <a:spcAft>
                <a:spcPts val="0"/>
              </a:spcAft>
              <a:buSzPts val="2100"/>
              <a:buChar char="➢"/>
            </a:pPr>
            <a:r>
              <a:rPr lang="en-US" sz="2100"/>
              <a:t>Effective land cover planning and management</a:t>
            </a:r>
            <a:endParaRPr sz="1800"/>
          </a:p>
          <a:p>
            <a:pPr indent="-381000" lvl="0" marL="457200" rtl="0" algn="l">
              <a:spcBef>
                <a:spcPts val="1000"/>
              </a:spcBef>
              <a:spcAft>
                <a:spcPts val="1600"/>
              </a:spcAft>
              <a:buSzPts val="2400"/>
              <a:buChar char="❖"/>
            </a:pPr>
            <a:r>
              <a:rPr lang="en-US"/>
              <a:t>We hope that with our study we will be able to make a contribution to the field of LULC.</a:t>
            </a:r>
            <a:endParaRPr sz="2200"/>
          </a:p>
        </p:txBody>
      </p:sp>
      <p:sp>
        <p:nvSpPr>
          <p:cNvPr id="531" name="Google Shape;531;g1a5103a39cb_0_58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a5103a39cb_0_592"/>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Future Work</a:t>
            </a:r>
            <a:endParaRPr/>
          </a:p>
        </p:txBody>
      </p:sp>
      <p:sp>
        <p:nvSpPr>
          <p:cNvPr id="537" name="Google Shape;537;g1a5103a39cb_0_592"/>
          <p:cNvSpPr txBox="1"/>
          <p:nvPr>
            <p:ph idx="1" type="body"/>
          </p:nvPr>
        </p:nvSpPr>
        <p:spPr>
          <a:xfrm>
            <a:off x="415650" y="1226625"/>
            <a:ext cx="11360700" cy="4923600"/>
          </a:xfrm>
          <a:prstGeom prst="rect">
            <a:avLst/>
          </a:prstGeom>
        </p:spPr>
        <p:txBody>
          <a:bodyPr anchorCtr="0" anchor="t" bIns="121900" lIns="121900" spcFirstLastPara="1" rIns="121900" wrap="square" tIns="121900">
            <a:normAutofit lnSpcReduction="10000"/>
          </a:bodyPr>
          <a:lstStyle/>
          <a:p>
            <a:pPr indent="-381000" lvl="0" marL="457200" rtl="0" algn="l">
              <a:spcBef>
                <a:spcPts val="0"/>
              </a:spcBef>
              <a:spcAft>
                <a:spcPts val="0"/>
              </a:spcAft>
              <a:buSzPts val="2400"/>
              <a:buChar char="❖"/>
            </a:pPr>
            <a:r>
              <a:rPr lang="en-US"/>
              <a:t>Further improve </a:t>
            </a:r>
            <a:r>
              <a:rPr lang="en-US"/>
              <a:t>deep learning</a:t>
            </a:r>
            <a:r>
              <a:rPr lang="en-US"/>
              <a:t> model accuracy by training the models with:</a:t>
            </a:r>
            <a:endParaRPr/>
          </a:p>
          <a:p>
            <a:pPr indent="-349250" lvl="1" marL="914400" rtl="0" algn="l">
              <a:spcBef>
                <a:spcPts val="0"/>
              </a:spcBef>
              <a:spcAft>
                <a:spcPts val="0"/>
              </a:spcAft>
              <a:buSzPts val="1900"/>
              <a:buChar char="➢"/>
            </a:pPr>
            <a:r>
              <a:rPr lang="en-US"/>
              <a:t>Data from RGB bands + Near-infrared spectral bands (B05-B08A) available in the dataset.</a:t>
            </a:r>
            <a:endParaRPr/>
          </a:p>
          <a:p>
            <a:pPr indent="-381000" lvl="0" marL="457200" rtl="0" algn="l">
              <a:spcBef>
                <a:spcPts val="1000"/>
              </a:spcBef>
              <a:spcAft>
                <a:spcPts val="0"/>
              </a:spcAft>
              <a:buSzPts val="2400"/>
              <a:buChar char="❖"/>
            </a:pPr>
            <a:r>
              <a:rPr lang="en-US"/>
              <a:t>Benchmark our models with other satellite image datasets such as:</a:t>
            </a:r>
            <a:endParaRPr/>
          </a:p>
          <a:p>
            <a:pPr indent="-349250" lvl="1" marL="914400" rtl="0" algn="l">
              <a:spcBef>
                <a:spcPts val="0"/>
              </a:spcBef>
              <a:spcAft>
                <a:spcPts val="0"/>
              </a:spcAft>
              <a:buSzPts val="1900"/>
              <a:buChar char="➢"/>
            </a:pPr>
            <a:r>
              <a:rPr lang="en-US"/>
              <a:t>Landsat 8 and Landsat 6 datasets</a:t>
            </a:r>
            <a:endParaRPr/>
          </a:p>
          <a:p>
            <a:pPr indent="-381000" lvl="0" marL="457200" rtl="0" algn="l">
              <a:spcBef>
                <a:spcPts val="1000"/>
              </a:spcBef>
              <a:spcAft>
                <a:spcPts val="0"/>
              </a:spcAft>
              <a:buSzPts val="2400"/>
              <a:buChar char="❖"/>
            </a:pPr>
            <a:r>
              <a:rPr lang="en-US"/>
              <a:t>Study/r</a:t>
            </a:r>
            <a:r>
              <a:rPr lang="en-US"/>
              <a:t>esearch</a:t>
            </a:r>
            <a:r>
              <a:rPr lang="en-US"/>
              <a:t> on object detection and image segmentation techniques</a:t>
            </a:r>
            <a:endParaRPr/>
          </a:p>
          <a:p>
            <a:pPr indent="-349250" lvl="1" marL="914400" rtl="0" algn="l">
              <a:spcBef>
                <a:spcPts val="0"/>
              </a:spcBef>
              <a:spcAft>
                <a:spcPts val="0"/>
              </a:spcAft>
              <a:buSzPts val="1900"/>
              <a:buChar char="➢"/>
            </a:pPr>
            <a:r>
              <a:rPr lang="en-US"/>
              <a:t>This will be enable us to built comprehensive solution targeted at real time land monitoring and change reporting.</a:t>
            </a:r>
            <a:endParaRPr/>
          </a:p>
          <a:p>
            <a:pPr indent="-349250" lvl="1" marL="914400" rtl="0" algn="l">
              <a:spcBef>
                <a:spcPts val="0"/>
              </a:spcBef>
              <a:spcAft>
                <a:spcPts val="0"/>
              </a:spcAft>
              <a:buSzPts val="1900"/>
              <a:buChar char="➢"/>
            </a:pPr>
            <a:r>
              <a:rPr lang="en-US"/>
              <a:t>Example</a:t>
            </a:r>
            <a:r>
              <a:rPr lang="en-US"/>
              <a:t>: </a:t>
            </a:r>
            <a:endParaRPr/>
          </a:p>
          <a:p>
            <a:pPr indent="-349250" lvl="2" marL="1371600" rtl="0" algn="l">
              <a:spcBef>
                <a:spcPts val="0"/>
              </a:spcBef>
              <a:spcAft>
                <a:spcPts val="0"/>
              </a:spcAft>
              <a:buSzPts val="1900"/>
              <a:buChar char="■"/>
            </a:pPr>
            <a:r>
              <a:rPr lang="en-US"/>
              <a:t>Monitoring a forest cover in a water catchment area or a large body of water such as a lake and reporting </a:t>
            </a:r>
            <a:r>
              <a:rPr lang="en-US"/>
              <a:t>percentage of change </a:t>
            </a:r>
            <a:r>
              <a:rPr lang="en-US"/>
              <a:t>on weekly basis.</a:t>
            </a:r>
            <a:endParaRPr/>
          </a:p>
          <a:p>
            <a:pPr indent="-349250" lvl="2" marL="1371600" rtl="0" algn="l">
              <a:spcBef>
                <a:spcPts val="0"/>
              </a:spcBef>
              <a:spcAft>
                <a:spcPts val="0"/>
              </a:spcAft>
              <a:buSzPts val="1900"/>
              <a:buChar char="■"/>
            </a:pPr>
            <a:r>
              <a:rPr lang="en-US"/>
              <a:t>These</a:t>
            </a:r>
            <a:r>
              <a:rPr lang="en-US"/>
              <a:t> information will assist authorities to make informed decisions on water distribution for </a:t>
            </a:r>
            <a:r>
              <a:rPr lang="en-US"/>
              <a:t>domestic</a:t>
            </a:r>
            <a:r>
              <a:rPr lang="en-US"/>
              <a:t> use and farming for the near future.</a:t>
            </a:r>
            <a:endParaRPr sz="2200"/>
          </a:p>
        </p:txBody>
      </p:sp>
      <p:sp>
        <p:nvSpPr>
          <p:cNvPr id="538" name="Google Shape;538;g1a5103a39cb_0_59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a5103a39cb_0_684"/>
          <p:cNvSpPr txBox="1"/>
          <p:nvPr>
            <p:ph type="title"/>
          </p:nvPr>
        </p:nvSpPr>
        <p:spPr>
          <a:xfrm>
            <a:off x="356075" y="103675"/>
            <a:ext cx="11360700" cy="7512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References</a:t>
            </a:r>
            <a:endParaRPr/>
          </a:p>
        </p:txBody>
      </p:sp>
      <p:sp>
        <p:nvSpPr>
          <p:cNvPr id="544" name="Google Shape;544;g1a5103a39cb_0_684"/>
          <p:cNvSpPr txBox="1"/>
          <p:nvPr>
            <p:ph idx="1" type="body"/>
          </p:nvPr>
        </p:nvSpPr>
        <p:spPr>
          <a:xfrm>
            <a:off x="415650" y="930413"/>
            <a:ext cx="11360700" cy="5219700"/>
          </a:xfrm>
          <a:prstGeom prst="rect">
            <a:avLst/>
          </a:prstGeom>
        </p:spPr>
        <p:txBody>
          <a:bodyPr anchorCtr="0" anchor="t" bIns="121900" lIns="121900" spcFirstLastPara="1" rIns="121900" wrap="square" tIns="121900">
            <a:normAutofit fontScale="92500" lnSpcReduction="20000"/>
          </a:bodyPr>
          <a:lstStyle/>
          <a:p>
            <a:pPr indent="0" lvl="0" marL="0" marR="63500" rtl="0" algn="l">
              <a:spcBef>
                <a:spcPts val="0"/>
              </a:spcBef>
              <a:spcAft>
                <a:spcPts val="0"/>
              </a:spcAft>
              <a:buNone/>
            </a:pPr>
            <a:r>
              <a:rPr lang="en-US" sz="1500">
                <a:highlight>
                  <a:schemeClr val="lt1"/>
                </a:highlight>
                <a:latin typeface="Arial"/>
                <a:ea typeface="Arial"/>
                <a:cs typeface="Arial"/>
                <a:sym typeface="Arial"/>
              </a:rPr>
              <a:t>[1]  S. Basu, S. Ganguly, S. Mukhopadhyay, R. DiBiano, M. Karki, and R. Nemani, “Deepsat: a learning framework for satellite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      imagery,” in Proceedings of the 23rd SIGSPATIAL international conference on advances in geographic information systems, 2015,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      pp. 1–10.</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[2] R. Naushad, T. Kaur, and E. Ghaderpour, “Deep transfer learning for land use and land cover classification: A comparative study,”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     Sensors, vol. 21, no. 23, p. 8083, 2021.</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[3] P. Kowaleczko et al., “MuS2: A Benchmark for Sentinel-2 Multi-Image Super-Resolution,” arXiv preprint arXiv:2210.02745, 2022.</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[4] J. Cornebise, I. Oršolić, and F. Kalaitzis, “Open High-Resolution Satellite Imagery: The WorldStrat Dataset–With Application to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     Super-Resolution,” arXiv preprint arXiv:2207.06418, 2022.</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[5] P. Helber, B. Bischke, A. Dengel, and D. Borth, “Introducing eurosat: A novel dataset and deep learning benchmark for land use and land cover classification,” in IGARSS 2018-2018 IEEE international geoscience and remote sensing symposium, 2018, pp. 204–207.</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[6] P. Helber, B. Bischke, A. Dengel, and D. Borth, “Eurosat: A novel dataset and deep learning benchmark for land use and land cover classification,” IEEE Journal of Selected Topics in Applied Earth Observations and Remote Sensing, vol. 12, no. 7, pp. 2217–2226, 2019.</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[7] N. A. Mahmon, N. Ya’acob, and A. L. Yusof, “Differences of image classification techniques for land use and land cover classification,” in 2015 IEEE 11th International Colloquium on Signal Processing &amp; Its Applications (CSPA), 2015, pp. 90–94.</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500">
              <a:highlight>
                <a:schemeClr val="lt1"/>
              </a:highlight>
              <a:latin typeface="Arial"/>
              <a:ea typeface="Arial"/>
              <a:cs typeface="Arial"/>
              <a:sym typeface="Arial"/>
            </a:endParaRPr>
          </a:p>
          <a:p>
            <a:pPr indent="0" lvl="0" marL="0" marR="63500" rtl="0" algn="l">
              <a:spcBef>
                <a:spcPts val="0"/>
              </a:spcBef>
              <a:spcAft>
                <a:spcPts val="0"/>
              </a:spcAft>
              <a:buNone/>
            </a:pPr>
            <a:r>
              <a:rPr lang="en-US" sz="1500">
                <a:highlight>
                  <a:schemeClr val="lt1"/>
                </a:highlight>
                <a:latin typeface="Arial"/>
                <a:ea typeface="Arial"/>
                <a:cs typeface="Arial"/>
                <a:sym typeface="Arial"/>
              </a:rPr>
              <a:t>[8] R. Naushad, T. Kaur, and E. Ghaderpour, “Deep transfer learning for land use and land cover classification: A comparative study,” Sensors, vol. 21, no. 23, p. 8083, 2021.</a:t>
            </a:r>
            <a:endParaRPr sz="1500">
              <a:highlight>
                <a:schemeClr val="lt1"/>
              </a:highlight>
              <a:latin typeface="Arial"/>
              <a:ea typeface="Arial"/>
              <a:cs typeface="Arial"/>
              <a:sym typeface="Arial"/>
            </a:endParaRPr>
          </a:p>
          <a:p>
            <a:pPr indent="0" lvl="0" marL="0" marR="63500" rtl="0" algn="l">
              <a:spcBef>
                <a:spcPts val="0"/>
              </a:spcBef>
              <a:spcAft>
                <a:spcPts val="0"/>
              </a:spcAft>
              <a:buNone/>
            </a:pPr>
            <a:r>
              <a:t/>
            </a:r>
            <a:endParaRPr sz="1100">
              <a:highlight>
                <a:schemeClr val="lt1"/>
              </a:highlight>
              <a:latin typeface="Arial"/>
              <a:ea typeface="Arial"/>
              <a:cs typeface="Arial"/>
              <a:sym typeface="Arial"/>
            </a:endParaRPr>
          </a:p>
          <a:p>
            <a:pPr indent="0" lvl="0" marL="0" marR="63500" rtl="0" algn="l">
              <a:spcBef>
                <a:spcPts val="0"/>
              </a:spcBef>
              <a:spcAft>
                <a:spcPts val="0"/>
              </a:spcAft>
              <a:buNone/>
            </a:pPr>
            <a:r>
              <a:t/>
            </a:r>
            <a:endParaRPr sz="1100">
              <a:highlight>
                <a:schemeClr val="lt1"/>
              </a:highlight>
              <a:latin typeface="Arial"/>
              <a:ea typeface="Arial"/>
              <a:cs typeface="Arial"/>
              <a:sym typeface="Arial"/>
            </a:endParaRPr>
          </a:p>
        </p:txBody>
      </p:sp>
      <p:sp>
        <p:nvSpPr>
          <p:cNvPr id="545" name="Google Shape;545;g1a5103a39cb_0_68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a5103a39cb_0_602"/>
          <p:cNvSpPr txBox="1"/>
          <p:nvPr>
            <p:ph type="ctrTitle"/>
          </p:nvPr>
        </p:nvSpPr>
        <p:spPr>
          <a:xfrm>
            <a:off x="1338867" y="1929285"/>
            <a:ext cx="9515700" cy="13632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Q and A</a:t>
            </a:r>
            <a:endParaRPr/>
          </a:p>
        </p:txBody>
      </p:sp>
      <p:sp>
        <p:nvSpPr>
          <p:cNvPr id="551" name="Google Shape;551;g1a5103a39cb_0_602"/>
          <p:cNvSpPr txBox="1"/>
          <p:nvPr>
            <p:ph idx="1" type="subTitle"/>
          </p:nvPr>
        </p:nvSpPr>
        <p:spPr>
          <a:xfrm>
            <a:off x="2849633" y="3393652"/>
            <a:ext cx="6494100" cy="1056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a5103a39cb_0_607"/>
          <p:cNvSpPr txBox="1"/>
          <p:nvPr>
            <p:ph type="ctrTitle"/>
          </p:nvPr>
        </p:nvSpPr>
        <p:spPr>
          <a:xfrm>
            <a:off x="1338867" y="1929285"/>
            <a:ext cx="9515700" cy="13632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Thank you.</a:t>
            </a:r>
            <a:endParaRPr/>
          </a:p>
        </p:txBody>
      </p:sp>
      <p:sp>
        <p:nvSpPr>
          <p:cNvPr id="557" name="Google Shape;557;g1a5103a39cb_0_607"/>
          <p:cNvSpPr txBox="1"/>
          <p:nvPr>
            <p:ph idx="1" type="subTitle"/>
          </p:nvPr>
        </p:nvSpPr>
        <p:spPr>
          <a:xfrm>
            <a:off x="2849633" y="3393652"/>
            <a:ext cx="6494100" cy="1056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a5103a39cb_0_213"/>
          <p:cNvSpPr txBox="1"/>
          <p:nvPr>
            <p:ph type="title"/>
          </p:nvPr>
        </p:nvSpPr>
        <p:spPr>
          <a:xfrm>
            <a:off x="415600" y="169550"/>
            <a:ext cx="5516700" cy="9432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Datasets</a:t>
            </a:r>
            <a:endParaRPr/>
          </a:p>
        </p:txBody>
      </p:sp>
      <p:sp>
        <p:nvSpPr>
          <p:cNvPr id="147" name="Google Shape;147;g1a5103a39cb_0_213"/>
          <p:cNvSpPr txBox="1"/>
          <p:nvPr>
            <p:ph idx="1" type="body"/>
          </p:nvPr>
        </p:nvSpPr>
        <p:spPr>
          <a:xfrm>
            <a:off x="415600" y="992025"/>
            <a:ext cx="5348100" cy="5217600"/>
          </a:xfrm>
          <a:prstGeom prst="rect">
            <a:avLst/>
          </a:prstGeom>
        </p:spPr>
        <p:txBody>
          <a:bodyPr anchorCtr="0" anchor="t" bIns="121900" lIns="121900" spcFirstLastPara="1" rIns="121900" wrap="square" tIns="121900">
            <a:normAutofit fontScale="92500" lnSpcReduction="10000"/>
          </a:bodyPr>
          <a:lstStyle/>
          <a:p>
            <a:pPr indent="-445769" lvl="0" marL="609600" rtl="0" algn="l">
              <a:spcBef>
                <a:spcPts val="0"/>
              </a:spcBef>
              <a:spcAft>
                <a:spcPts val="0"/>
              </a:spcAft>
              <a:buSzPct val="100000"/>
              <a:buChar char="❖"/>
            </a:pPr>
            <a:r>
              <a:rPr lang="en-US"/>
              <a:t>Agencies such as NASA, USGS and European Space Agency (ESA) provides free and open access to images datasets from some of their satellites.</a:t>
            </a:r>
            <a:endParaRPr/>
          </a:p>
          <a:p>
            <a:pPr indent="-416401" lvl="1" marL="1219200" rtl="0" algn="l">
              <a:lnSpc>
                <a:spcPct val="150000"/>
              </a:lnSpc>
              <a:spcBef>
                <a:spcPts val="1300"/>
              </a:spcBef>
              <a:spcAft>
                <a:spcPts val="0"/>
              </a:spcAft>
              <a:buSzPct val="100000"/>
              <a:buChar char="➢"/>
            </a:pPr>
            <a:r>
              <a:rPr b="1" lang="en-US"/>
              <a:t>Landsat</a:t>
            </a:r>
            <a:r>
              <a:rPr lang="en-US"/>
              <a:t> satellite image datasets from NASA and USGS</a:t>
            </a:r>
            <a:endParaRPr/>
          </a:p>
          <a:p>
            <a:pPr indent="-416401" lvl="1" marL="1219200" rtl="0" algn="l">
              <a:lnSpc>
                <a:spcPct val="150000"/>
              </a:lnSpc>
              <a:spcBef>
                <a:spcPts val="0"/>
              </a:spcBef>
              <a:spcAft>
                <a:spcPts val="0"/>
              </a:spcAft>
              <a:buSzPct val="100000"/>
              <a:buChar char="➢"/>
            </a:pPr>
            <a:r>
              <a:rPr lang="en-US"/>
              <a:t>Image datasets from series of </a:t>
            </a:r>
            <a:r>
              <a:rPr b="1" lang="en-US"/>
              <a:t>Sentinel</a:t>
            </a:r>
            <a:r>
              <a:rPr lang="en-US"/>
              <a:t> satellites (Sentinel-1, Sentinel-2, Sentinel-3, and Sentinel-5P) by ESA</a:t>
            </a:r>
            <a:endParaRPr/>
          </a:p>
          <a:p>
            <a:pPr indent="-445769" lvl="0" marL="609600" rtl="0" algn="l">
              <a:spcBef>
                <a:spcPts val="0"/>
              </a:spcBef>
              <a:spcAft>
                <a:spcPts val="0"/>
              </a:spcAft>
              <a:buSzPct val="100000"/>
              <a:buChar char="❖"/>
            </a:pPr>
            <a:r>
              <a:rPr lang="en-US"/>
              <a:t>We selected, </a:t>
            </a:r>
            <a:r>
              <a:rPr lang="en-US">
                <a:solidFill>
                  <a:srgbClr val="0000FF"/>
                </a:solidFill>
              </a:rPr>
              <a:t>EuroSAT dataset</a:t>
            </a:r>
            <a:r>
              <a:rPr lang="en-US"/>
              <a:t> based on the </a:t>
            </a:r>
            <a:r>
              <a:rPr lang="en-US">
                <a:solidFill>
                  <a:srgbClr val="0000FF"/>
                </a:solidFill>
              </a:rPr>
              <a:t>Sentinel-2 satellite</a:t>
            </a:r>
            <a:r>
              <a:rPr lang="en-US"/>
              <a:t>.</a:t>
            </a:r>
            <a:endParaRPr/>
          </a:p>
        </p:txBody>
      </p:sp>
      <p:pic>
        <p:nvPicPr>
          <p:cNvPr id="148" name="Google Shape;148;g1a5103a39cb_0_213"/>
          <p:cNvPicPr preferRelativeResize="0"/>
          <p:nvPr/>
        </p:nvPicPr>
        <p:blipFill>
          <a:blip r:embed="rId3">
            <a:alphaModFix/>
          </a:blip>
          <a:stretch>
            <a:fillRect/>
          </a:stretch>
        </p:blipFill>
        <p:spPr>
          <a:xfrm>
            <a:off x="8775700" y="100092"/>
            <a:ext cx="3105150" cy="3810000"/>
          </a:xfrm>
          <a:prstGeom prst="rect">
            <a:avLst/>
          </a:prstGeom>
          <a:noFill/>
          <a:ln>
            <a:noFill/>
          </a:ln>
        </p:spPr>
      </p:pic>
      <p:sp>
        <p:nvSpPr>
          <p:cNvPr id="149" name="Google Shape;149;g1a5103a39cb_0_213"/>
          <p:cNvSpPr txBox="1"/>
          <p:nvPr/>
        </p:nvSpPr>
        <p:spPr>
          <a:xfrm>
            <a:off x="6227950" y="3491975"/>
            <a:ext cx="5848800" cy="297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2"/>
                </a:solidFill>
                <a:latin typeface="Open Sans"/>
                <a:ea typeface="Open Sans"/>
                <a:cs typeface="Open Sans"/>
                <a:sym typeface="Open Sans"/>
              </a:rPr>
              <a:t>SENTINEL-2 </a:t>
            </a:r>
            <a:endParaRPr b="1" sz="20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Roboto"/>
              <a:buChar char="★"/>
            </a:pPr>
            <a:r>
              <a:rPr lang="en-US" sz="2000">
                <a:solidFill>
                  <a:schemeClr val="dk2"/>
                </a:solidFill>
                <a:latin typeface="Open Sans"/>
                <a:ea typeface="Open Sans"/>
                <a:cs typeface="Open Sans"/>
                <a:sym typeface="Open Sans"/>
              </a:rPr>
              <a:t>Identical t</a:t>
            </a:r>
            <a:r>
              <a:rPr lang="en-US" sz="2000">
                <a:solidFill>
                  <a:schemeClr val="dk2"/>
                </a:solidFill>
                <a:latin typeface="Open Sans"/>
                <a:ea typeface="Open Sans"/>
                <a:cs typeface="Open Sans"/>
                <a:sym typeface="Open Sans"/>
              </a:rPr>
              <a:t>win satellites flying in the same orbit but phased at 180°</a:t>
            </a:r>
            <a:endParaRPr sz="20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Roboto"/>
              <a:buChar char="★"/>
            </a:pPr>
            <a:r>
              <a:rPr lang="en-US" sz="2000">
                <a:solidFill>
                  <a:schemeClr val="dk2"/>
                </a:solidFill>
                <a:latin typeface="Open Sans"/>
                <a:ea typeface="Open Sans"/>
                <a:cs typeface="Open Sans"/>
                <a:sym typeface="Open Sans"/>
              </a:rPr>
              <a:t>High revisit frequency of 5 days at the Equator.</a:t>
            </a:r>
            <a:endParaRPr sz="20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Roboto"/>
              <a:buChar char="★"/>
            </a:pPr>
            <a:r>
              <a:rPr lang="en-US" sz="2000">
                <a:solidFill>
                  <a:schemeClr val="dk2"/>
                </a:solidFill>
                <a:latin typeface="Open Sans"/>
                <a:ea typeface="Open Sans"/>
                <a:cs typeface="Open Sans"/>
                <a:sym typeface="Open Sans"/>
              </a:rPr>
              <a:t>Its optical equipments sample 13 spectral bands</a:t>
            </a:r>
            <a:endParaRPr sz="20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Roboto"/>
              <a:buChar char="★"/>
            </a:pPr>
            <a:r>
              <a:rPr lang="en-US" sz="2000">
                <a:solidFill>
                  <a:schemeClr val="dk2"/>
                </a:solidFill>
                <a:latin typeface="Open Sans"/>
                <a:ea typeface="Open Sans"/>
                <a:cs typeface="Open Sans"/>
                <a:sym typeface="Open Sans"/>
              </a:rPr>
              <a:t>The orbital swath width is 290 km.</a:t>
            </a:r>
            <a:endParaRPr sz="1700">
              <a:solidFill>
                <a:schemeClr val="dk2"/>
              </a:solidFill>
              <a:latin typeface="Open Sans"/>
              <a:ea typeface="Open Sans"/>
              <a:cs typeface="Open Sans"/>
              <a:sym typeface="Open Sans"/>
            </a:endParaRPr>
          </a:p>
        </p:txBody>
      </p:sp>
      <p:sp>
        <p:nvSpPr>
          <p:cNvPr id="150" name="Google Shape;150;g1a5103a39cb_0_213"/>
          <p:cNvSpPr txBox="1"/>
          <p:nvPr/>
        </p:nvSpPr>
        <p:spPr>
          <a:xfrm>
            <a:off x="6898450" y="2332450"/>
            <a:ext cx="242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highlight>
                  <a:srgbClr val="FFFFFF"/>
                </a:highlight>
                <a:latin typeface="Roboto"/>
                <a:ea typeface="Roboto"/>
                <a:cs typeface="Roboto"/>
                <a:sym typeface="Roboto"/>
              </a:rPr>
              <a:t>Fig: SENTINEL-2 Orbital Configuration</a:t>
            </a:r>
            <a:endParaRPr sz="1700">
              <a:solidFill>
                <a:schemeClr val="dk2"/>
              </a:solidFill>
              <a:latin typeface="Open Sans"/>
              <a:ea typeface="Open Sans"/>
              <a:cs typeface="Open Sans"/>
              <a:sym typeface="Open Sans"/>
            </a:endParaRPr>
          </a:p>
        </p:txBody>
      </p:sp>
      <p:sp>
        <p:nvSpPr>
          <p:cNvPr id="151" name="Google Shape;151;g1a5103a39cb_0_213"/>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a5103a39cb_0_966"/>
          <p:cNvSpPr txBox="1"/>
          <p:nvPr>
            <p:ph type="ctrTitle"/>
          </p:nvPr>
        </p:nvSpPr>
        <p:spPr>
          <a:xfrm>
            <a:off x="1338867" y="1929285"/>
            <a:ext cx="9515700" cy="13632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Appendix</a:t>
            </a:r>
            <a:endParaRPr/>
          </a:p>
        </p:txBody>
      </p:sp>
      <p:sp>
        <p:nvSpPr>
          <p:cNvPr id="563" name="Google Shape;563;g1a5103a39cb_0_966"/>
          <p:cNvSpPr txBox="1"/>
          <p:nvPr>
            <p:ph idx="1" type="subTitle"/>
          </p:nvPr>
        </p:nvSpPr>
        <p:spPr>
          <a:xfrm>
            <a:off x="2849633" y="3393652"/>
            <a:ext cx="6494100" cy="1056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a5103a39cb_0_820"/>
          <p:cNvSpPr txBox="1"/>
          <p:nvPr>
            <p:ph type="title"/>
          </p:nvPr>
        </p:nvSpPr>
        <p:spPr>
          <a:xfrm>
            <a:off x="415600" y="195151"/>
            <a:ext cx="11360700" cy="650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lang="en-US" sz="2600"/>
              <a:t>Plotting loss, accuracy, and training time: Model 1</a:t>
            </a:r>
            <a:endParaRPr sz="2600"/>
          </a:p>
        </p:txBody>
      </p:sp>
      <p:sp>
        <p:nvSpPr>
          <p:cNvPr id="569" name="Google Shape;569;g1a5103a39cb_0_820"/>
          <p:cNvSpPr txBox="1"/>
          <p:nvPr>
            <p:ph idx="1" type="body"/>
          </p:nvPr>
        </p:nvSpPr>
        <p:spPr>
          <a:xfrm>
            <a:off x="415600" y="1688433"/>
            <a:ext cx="11360700" cy="44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1600"/>
              </a:spcAft>
              <a:buClr>
                <a:schemeClr val="dk1"/>
              </a:buClr>
              <a:buSzPts val="2400"/>
              <a:buNone/>
            </a:pPr>
            <a:r>
              <a:t/>
            </a:r>
            <a:endParaRPr/>
          </a:p>
        </p:txBody>
      </p:sp>
      <p:pic>
        <p:nvPicPr>
          <p:cNvPr id="570" name="Google Shape;570;g1a5103a39cb_0_820"/>
          <p:cNvPicPr preferRelativeResize="0"/>
          <p:nvPr/>
        </p:nvPicPr>
        <p:blipFill>
          <a:blip r:embed="rId3">
            <a:alphaModFix/>
          </a:blip>
          <a:stretch>
            <a:fillRect/>
          </a:stretch>
        </p:blipFill>
        <p:spPr>
          <a:xfrm>
            <a:off x="1274663" y="1150363"/>
            <a:ext cx="4295775" cy="2819400"/>
          </a:xfrm>
          <a:prstGeom prst="rect">
            <a:avLst/>
          </a:prstGeom>
          <a:noFill/>
          <a:ln>
            <a:noFill/>
          </a:ln>
        </p:spPr>
      </p:pic>
      <p:pic>
        <p:nvPicPr>
          <p:cNvPr id="571" name="Google Shape;571;g1a5103a39cb_0_820"/>
          <p:cNvPicPr preferRelativeResize="0"/>
          <p:nvPr/>
        </p:nvPicPr>
        <p:blipFill>
          <a:blip r:embed="rId4">
            <a:alphaModFix/>
          </a:blip>
          <a:stretch>
            <a:fillRect/>
          </a:stretch>
        </p:blipFill>
        <p:spPr>
          <a:xfrm>
            <a:off x="6069913" y="1174175"/>
            <a:ext cx="4352925" cy="2771775"/>
          </a:xfrm>
          <a:prstGeom prst="rect">
            <a:avLst/>
          </a:prstGeom>
          <a:noFill/>
          <a:ln>
            <a:noFill/>
          </a:ln>
        </p:spPr>
      </p:pic>
      <p:pic>
        <p:nvPicPr>
          <p:cNvPr id="572" name="Google Shape;572;g1a5103a39cb_0_820"/>
          <p:cNvPicPr preferRelativeResize="0"/>
          <p:nvPr/>
        </p:nvPicPr>
        <p:blipFill>
          <a:blip r:embed="rId5">
            <a:alphaModFix/>
          </a:blip>
          <a:stretch>
            <a:fillRect/>
          </a:stretch>
        </p:blipFill>
        <p:spPr>
          <a:xfrm>
            <a:off x="3736938" y="3806038"/>
            <a:ext cx="4524375" cy="2771775"/>
          </a:xfrm>
          <a:prstGeom prst="rect">
            <a:avLst/>
          </a:prstGeom>
          <a:noFill/>
          <a:ln>
            <a:noFill/>
          </a:ln>
        </p:spPr>
      </p:pic>
      <p:sp>
        <p:nvSpPr>
          <p:cNvPr id="573" name="Google Shape;573;g1a5103a39cb_0_8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a5103a39cb_0_829"/>
          <p:cNvSpPr txBox="1"/>
          <p:nvPr>
            <p:ph type="title"/>
          </p:nvPr>
        </p:nvSpPr>
        <p:spPr>
          <a:xfrm>
            <a:off x="246850" y="231309"/>
            <a:ext cx="11360700" cy="524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t>Plotting loss, accuracy, and training time: Model 2</a:t>
            </a:r>
            <a:endParaRPr sz="2600"/>
          </a:p>
        </p:txBody>
      </p:sp>
      <p:sp>
        <p:nvSpPr>
          <p:cNvPr id="579" name="Google Shape;579;g1a5103a39cb_0_829"/>
          <p:cNvSpPr txBox="1"/>
          <p:nvPr>
            <p:ph idx="4294967295" type="subTitle"/>
          </p:nvPr>
        </p:nvSpPr>
        <p:spPr>
          <a:xfrm>
            <a:off x="415600" y="0"/>
            <a:ext cx="11023200" cy="7554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1600"/>
              </a:spcAft>
              <a:buClr>
                <a:schemeClr val="dk1"/>
              </a:buClr>
              <a:buSzPts val="2400"/>
              <a:buNone/>
            </a:pPr>
            <a:r>
              <a:t/>
            </a:r>
            <a:endParaRPr/>
          </a:p>
        </p:txBody>
      </p:sp>
      <p:pic>
        <p:nvPicPr>
          <p:cNvPr id="580" name="Google Shape;580;g1a5103a39cb_0_829"/>
          <p:cNvPicPr preferRelativeResize="0"/>
          <p:nvPr/>
        </p:nvPicPr>
        <p:blipFill>
          <a:blip r:embed="rId3">
            <a:alphaModFix/>
          </a:blip>
          <a:stretch>
            <a:fillRect/>
          </a:stretch>
        </p:blipFill>
        <p:spPr>
          <a:xfrm>
            <a:off x="1153650" y="1049213"/>
            <a:ext cx="4305300" cy="2819400"/>
          </a:xfrm>
          <a:prstGeom prst="rect">
            <a:avLst/>
          </a:prstGeom>
          <a:noFill/>
          <a:ln>
            <a:noFill/>
          </a:ln>
        </p:spPr>
      </p:pic>
      <p:pic>
        <p:nvPicPr>
          <p:cNvPr id="581" name="Google Shape;581;g1a5103a39cb_0_829"/>
          <p:cNvPicPr preferRelativeResize="0"/>
          <p:nvPr/>
        </p:nvPicPr>
        <p:blipFill>
          <a:blip r:embed="rId4">
            <a:alphaModFix/>
          </a:blip>
          <a:stretch>
            <a:fillRect/>
          </a:stretch>
        </p:blipFill>
        <p:spPr>
          <a:xfrm>
            <a:off x="6514638" y="1077788"/>
            <a:ext cx="4314825" cy="2762250"/>
          </a:xfrm>
          <a:prstGeom prst="rect">
            <a:avLst/>
          </a:prstGeom>
          <a:noFill/>
          <a:ln>
            <a:noFill/>
          </a:ln>
        </p:spPr>
      </p:pic>
      <p:pic>
        <p:nvPicPr>
          <p:cNvPr id="582" name="Google Shape;582;g1a5103a39cb_0_829"/>
          <p:cNvPicPr preferRelativeResize="0"/>
          <p:nvPr/>
        </p:nvPicPr>
        <p:blipFill>
          <a:blip r:embed="rId5">
            <a:alphaModFix/>
          </a:blip>
          <a:stretch>
            <a:fillRect/>
          </a:stretch>
        </p:blipFill>
        <p:spPr>
          <a:xfrm>
            <a:off x="3087788" y="4046163"/>
            <a:ext cx="4505325" cy="2695575"/>
          </a:xfrm>
          <a:prstGeom prst="rect">
            <a:avLst/>
          </a:prstGeom>
          <a:noFill/>
          <a:ln>
            <a:noFill/>
          </a:ln>
        </p:spPr>
      </p:pic>
      <p:sp>
        <p:nvSpPr>
          <p:cNvPr id="583" name="Google Shape;583;g1a5103a39cb_0_8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1a5103a39cb_0_838"/>
          <p:cNvSpPr txBox="1"/>
          <p:nvPr>
            <p:ph type="title"/>
          </p:nvPr>
        </p:nvSpPr>
        <p:spPr>
          <a:xfrm>
            <a:off x="415650" y="423171"/>
            <a:ext cx="11360700" cy="493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t>Plotting loss, accuracy, and training time: Model 3</a:t>
            </a:r>
            <a:endParaRPr sz="2600"/>
          </a:p>
        </p:txBody>
      </p:sp>
      <p:sp>
        <p:nvSpPr>
          <p:cNvPr id="589" name="Google Shape;589;g1a5103a39cb_0_838"/>
          <p:cNvSpPr txBox="1"/>
          <p:nvPr>
            <p:ph idx="4294967295" type="subTitle"/>
          </p:nvPr>
        </p:nvSpPr>
        <p:spPr>
          <a:xfrm>
            <a:off x="415600" y="-542425"/>
            <a:ext cx="11061900" cy="1043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1600"/>
              </a:spcAft>
              <a:buClr>
                <a:schemeClr val="dk1"/>
              </a:buClr>
              <a:buSzPts val="2400"/>
              <a:buNone/>
            </a:pPr>
            <a:r>
              <a:t/>
            </a:r>
            <a:endParaRPr/>
          </a:p>
        </p:txBody>
      </p:sp>
      <p:pic>
        <p:nvPicPr>
          <p:cNvPr id="590" name="Google Shape;590;g1a5103a39cb_0_838"/>
          <p:cNvPicPr preferRelativeResize="0"/>
          <p:nvPr/>
        </p:nvPicPr>
        <p:blipFill>
          <a:blip r:embed="rId3">
            <a:alphaModFix/>
          </a:blip>
          <a:stretch>
            <a:fillRect/>
          </a:stretch>
        </p:blipFill>
        <p:spPr>
          <a:xfrm>
            <a:off x="910513" y="1041050"/>
            <a:ext cx="4105275" cy="2790825"/>
          </a:xfrm>
          <a:prstGeom prst="rect">
            <a:avLst/>
          </a:prstGeom>
          <a:noFill/>
          <a:ln>
            <a:noFill/>
          </a:ln>
        </p:spPr>
      </p:pic>
      <p:pic>
        <p:nvPicPr>
          <p:cNvPr id="591" name="Google Shape;591;g1a5103a39cb_0_838"/>
          <p:cNvPicPr preferRelativeResize="0"/>
          <p:nvPr/>
        </p:nvPicPr>
        <p:blipFill>
          <a:blip r:embed="rId4">
            <a:alphaModFix/>
          </a:blip>
          <a:stretch>
            <a:fillRect/>
          </a:stretch>
        </p:blipFill>
        <p:spPr>
          <a:xfrm>
            <a:off x="6243313" y="1045825"/>
            <a:ext cx="4238625" cy="2781300"/>
          </a:xfrm>
          <a:prstGeom prst="rect">
            <a:avLst/>
          </a:prstGeom>
          <a:noFill/>
          <a:ln>
            <a:noFill/>
          </a:ln>
        </p:spPr>
      </p:pic>
      <p:pic>
        <p:nvPicPr>
          <p:cNvPr id="592" name="Google Shape;592;g1a5103a39cb_0_838"/>
          <p:cNvPicPr preferRelativeResize="0"/>
          <p:nvPr/>
        </p:nvPicPr>
        <p:blipFill>
          <a:blip r:embed="rId5">
            <a:alphaModFix/>
          </a:blip>
          <a:stretch>
            <a:fillRect/>
          </a:stretch>
        </p:blipFill>
        <p:spPr>
          <a:xfrm>
            <a:off x="3601013" y="3956275"/>
            <a:ext cx="4486275" cy="2781300"/>
          </a:xfrm>
          <a:prstGeom prst="rect">
            <a:avLst/>
          </a:prstGeom>
          <a:noFill/>
          <a:ln>
            <a:noFill/>
          </a:ln>
        </p:spPr>
      </p:pic>
      <p:sp>
        <p:nvSpPr>
          <p:cNvPr id="593" name="Google Shape;593;g1a5103a39cb_0_8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a5103a39cb_0_847"/>
          <p:cNvSpPr txBox="1"/>
          <p:nvPr>
            <p:ph type="title"/>
          </p:nvPr>
        </p:nvSpPr>
        <p:spPr>
          <a:xfrm>
            <a:off x="415600" y="593367"/>
            <a:ext cx="11360700" cy="943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t>Compare 3 models: Train loss</a:t>
            </a:r>
            <a:endParaRPr sz="2600"/>
          </a:p>
        </p:txBody>
      </p:sp>
      <p:sp>
        <p:nvSpPr>
          <p:cNvPr id="599" name="Google Shape;599;g1a5103a39cb_0_847"/>
          <p:cNvSpPr txBox="1"/>
          <p:nvPr>
            <p:ph idx="4294967295" type="subTitle"/>
          </p:nvPr>
        </p:nvSpPr>
        <p:spPr>
          <a:xfrm>
            <a:off x="1720646" y="1150374"/>
            <a:ext cx="9144000" cy="505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1600"/>
              </a:spcAft>
              <a:buClr>
                <a:schemeClr val="dk1"/>
              </a:buClr>
              <a:buSzPts val="2400"/>
              <a:buNone/>
            </a:pPr>
            <a:r>
              <a:t/>
            </a:r>
            <a:endParaRPr/>
          </a:p>
        </p:txBody>
      </p:sp>
      <p:pic>
        <p:nvPicPr>
          <p:cNvPr id="600" name="Google Shape;600;g1a5103a39cb_0_847"/>
          <p:cNvPicPr preferRelativeResize="0"/>
          <p:nvPr/>
        </p:nvPicPr>
        <p:blipFill>
          <a:blip r:embed="rId3">
            <a:alphaModFix/>
          </a:blip>
          <a:stretch>
            <a:fillRect/>
          </a:stretch>
        </p:blipFill>
        <p:spPr>
          <a:xfrm>
            <a:off x="3379050" y="2470625"/>
            <a:ext cx="5222500" cy="3515600"/>
          </a:xfrm>
          <a:prstGeom prst="rect">
            <a:avLst/>
          </a:prstGeom>
          <a:noFill/>
          <a:ln>
            <a:noFill/>
          </a:ln>
        </p:spPr>
      </p:pic>
      <p:sp>
        <p:nvSpPr>
          <p:cNvPr id="601" name="Google Shape;601;g1a5103a39cb_0_8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a5103a39cb_0_854"/>
          <p:cNvSpPr txBox="1"/>
          <p:nvPr>
            <p:ph type="title"/>
          </p:nvPr>
        </p:nvSpPr>
        <p:spPr>
          <a:xfrm>
            <a:off x="415600" y="593367"/>
            <a:ext cx="11360700" cy="943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t>Compare 3 models: Validation loss</a:t>
            </a:r>
            <a:endParaRPr sz="2600"/>
          </a:p>
        </p:txBody>
      </p:sp>
      <p:sp>
        <p:nvSpPr>
          <p:cNvPr id="607" name="Google Shape;607;g1a5103a39cb_0_854"/>
          <p:cNvSpPr txBox="1"/>
          <p:nvPr>
            <p:ph idx="4294967295" type="subTitle"/>
          </p:nvPr>
        </p:nvSpPr>
        <p:spPr>
          <a:xfrm>
            <a:off x="1720646" y="1150374"/>
            <a:ext cx="9144000" cy="505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1600"/>
              </a:spcAft>
              <a:buClr>
                <a:schemeClr val="dk1"/>
              </a:buClr>
              <a:buSzPts val="2400"/>
              <a:buNone/>
            </a:pPr>
            <a:r>
              <a:t/>
            </a:r>
            <a:endParaRPr/>
          </a:p>
        </p:txBody>
      </p:sp>
      <p:pic>
        <p:nvPicPr>
          <p:cNvPr id="608" name="Google Shape;608;g1a5103a39cb_0_854"/>
          <p:cNvPicPr preferRelativeResize="0"/>
          <p:nvPr/>
        </p:nvPicPr>
        <p:blipFill>
          <a:blip r:embed="rId3">
            <a:alphaModFix/>
          </a:blip>
          <a:stretch>
            <a:fillRect/>
          </a:stretch>
        </p:blipFill>
        <p:spPr>
          <a:xfrm>
            <a:off x="3622875" y="2072900"/>
            <a:ext cx="5094925" cy="3293400"/>
          </a:xfrm>
          <a:prstGeom prst="rect">
            <a:avLst/>
          </a:prstGeom>
          <a:noFill/>
          <a:ln>
            <a:noFill/>
          </a:ln>
        </p:spPr>
      </p:pic>
      <p:sp>
        <p:nvSpPr>
          <p:cNvPr id="609" name="Google Shape;609;g1a5103a39cb_0_8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1a5103a39cb_0_861"/>
          <p:cNvSpPr txBox="1"/>
          <p:nvPr>
            <p:ph type="ctrTitle"/>
          </p:nvPr>
        </p:nvSpPr>
        <p:spPr>
          <a:xfrm>
            <a:off x="2477730" y="521110"/>
            <a:ext cx="8042700" cy="530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t>Compare 3 models: Train accuracy and Validation accuracy</a:t>
            </a:r>
            <a:endParaRPr sz="2600"/>
          </a:p>
        </p:txBody>
      </p:sp>
      <p:sp>
        <p:nvSpPr>
          <p:cNvPr id="615" name="Google Shape;615;g1a5103a39cb_0_861"/>
          <p:cNvSpPr txBox="1"/>
          <p:nvPr>
            <p:ph idx="1" type="subTitle"/>
          </p:nvPr>
        </p:nvSpPr>
        <p:spPr>
          <a:xfrm>
            <a:off x="1720646" y="1150374"/>
            <a:ext cx="9144000" cy="505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p:txBody>
      </p:sp>
      <p:pic>
        <p:nvPicPr>
          <p:cNvPr id="616" name="Google Shape;616;g1a5103a39cb_0_861"/>
          <p:cNvPicPr preferRelativeResize="0"/>
          <p:nvPr/>
        </p:nvPicPr>
        <p:blipFill>
          <a:blip r:embed="rId3">
            <a:alphaModFix/>
          </a:blip>
          <a:stretch>
            <a:fillRect/>
          </a:stretch>
        </p:blipFill>
        <p:spPr>
          <a:xfrm>
            <a:off x="1545250" y="1902425"/>
            <a:ext cx="4219575" cy="3057025"/>
          </a:xfrm>
          <a:prstGeom prst="rect">
            <a:avLst/>
          </a:prstGeom>
          <a:noFill/>
          <a:ln>
            <a:noFill/>
          </a:ln>
        </p:spPr>
      </p:pic>
      <p:pic>
        <p:nvPicPr>
          <p:cNvPr id="617" name="Google Shape;617;g1a5103a39cb_0_861"/>
          <p:cNvPicPr preferRelativeResize="0"/>
          <p:nvPr/>
        </p:nvPicPr>
        <p:blipFill>
          <a:blip r:embed="rId4">
            <a:alphaModFix/>
          </a:blip>
          <a:stretch>
            <a:fillRect/>
          </a:stretch>
        </p:blipFill>
        <p:spPr>
          <a:xfrm>
            <a:off x="6158075" y="1821450"/>
            <a:ext cx="4362450" cy="3351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a5103a39cb_0_868"/>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t>Testing/Inferencing</a:t>
            </a:r>
            <a:endParaRPr/>
          </a:p>
        </p:txBody>
      </p:sp>
      <p:sp>
        <p:nvSpPr>
          <p:cNvPr id="623" name="Google Shape;623;g1a5103a39cb_0_868"/>
          <p:cNvSpPr txBox="1"/>
          <p:nvPr>
            <p:ph idx="1" type="body"/>
          </p:nvPr>
        </p:nvSpPr>
        <p:spPr>
          <a:xfrm>
            <a:off x="415650" y="1308049"/>
            <a:ext cx="11360700" cy="48423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graphicFrame>
        <p:nvGraphicFramePr>
          <p:cNvPr id="624" name="Google Shape;624;g1a5103a39cb_0_868"/>
          <p:cNvGraphicFramePr/>
          <p:nvPr/>
        </p:nvGraphicFramePr>
        <p:xfrm>
          <a:off x="2415125" y="2143925"/>
          <a:ext cx="3000000" cy="3000000"/>
        </p:xfrm>
        <a:graphic>
          <a:graphicData uri="http://schemas.openxmlformats.org/drawingml/2006/table">
            <a:tbl>
              <a:tblPr>
                <a:noFill/>
                <a:tableStyleId>{D6D8E8F0-71E9-49F4-9FCB-7B5E86F65E9F}</a:tableStyleId>
              </a:tblPr>
              <a:tblGrid>
                <a:gridCol w="3370900"/>
                <a:gridCol w="3370900"/>
              </a:tblGrid>
              <a:tr h="626275">
                <a:tc>
                  <a:txBody>
                    <a:bodyPr/>
                    <a:lstStyle/>
                    <a:p>
                      <a:pPr indent="0" lvl="0" marL="0" rtl="0" algn="l">
                        <a:spcBef>
                          <a:spcPts val="0"/>
                        </a:spcBef>
                        <a:spcAft>
                          <a:spcPts val="0"/>
                        </a:spcAft>
                        <a:buNone/>
                      </a:pPr>
                      <a:r>
                        <a:rPr b="1" lang="en-US" sz="2300"/>
                        <a:t>Model</a:t>
                      </a:r>
                      <a:endParaRPr b="1" sz="2300"/>
                    </a:p>
                  </a:txBody>
                  <a:tcPr marT="91425" marB="91425" marR="91425" marL="91425"/>
                </a:tc>
                <a:tc>
                  <a:txBody>
                    <a:bodyPr/>
                    <a:lstStyle/>
                    <a:p>
                      <a:pPr indent="0" lvl="0" marL="0" rtl="0" algn="l">
                        <a:spcBef>
                          <a:spcPts val="0"/>
                        </a:spcBef>
                        <a:spcAft>
                          <a:spcPts val="0"/>
                        </a:spcAft>
                        <a:buNone/>
                      </a:pPr>
                      <a:r>
                        <a:rPr b="1" lang="en-US" sz="2300"/>
                        <a:t>Accuracy</a:t>
                      </a:r>
                      <a:endParaRPr b="1" sz="2300"/>
                    </a:p>
                  </a:txBody>
                  <a:tcPr marT="91425" marB="91425" marR="91425" marL="91425"/>
                </a:tc>
              </a:tr>
              <a:tr h="626275">
                <a:tc>
                  <a:txBody>
                    <a:bodyPr/>
                    <a:lstStyle/>
                    <a:p>
                      <a:pPr indent="0" lvl="0" marL="0" rtl="0" algn="l">
                        <a:spcBef>
                          <a:spcPts val="0"/>
                        </a:spcBef>
                        <a:spcAft>
                          <a:spcPts val="0"/>
                        </a:spcAft>
                        <a:buNone/>
                      </a:pPr>
                      <a:r>
                        <a:rPr lang="en-US" sz="2300"/>
                        <a:t>Model 1</a:t>
                      </a:r>
                      <a:endParaRPr sz="2300"/>
                    </a:p>
                  </a:txBody>
                  <a:tcPr marT="91425" marB="91425" marR="91425" marL="91425"/>
                </a:tc>
                <a:tc>
                  <a:txBody>
                    <a:bodyPr/>
                    <a:lstStyle/>
                    <a:p>
                      <a:pPr indent="0" lvl="0" marL="0" rtl="0" algn="l">
                        <a:spcBef>
                          <a:spcPts val="0"/>
                        </a:spcBef>
                        <a:spcAft>
                          <a:spcPts val="0"/>
                        </a:spcAft>
                        <a:buNone/>
                      </a:pPr>
                      <a:r>
                        <a:rPr lang="en-US" sz="2300"/>
                        <a:t>78.19</a:t>
                      </a:r>
                      <a:endParaRPr sz="2300"/>
                    </a:p>
                  </a:txBody>
                  <a:tcPr marT="91425" marB="91425" marR="91425" marL="91425"/>
                </a:tc>
              </a:tr>
              <a:tr h="626275">
                <a:tc>
                  <a:txBody>
                    <a:bodyPr/>
                    <a:lstStyle/>
                    <a:p>
                      <a:pPr indent="0" lvl="0" marL="0" rtl="0" algn="l">
                        <a:spcBef>
                          <a:spcPts val="0"/>
                        </a:spcBef>
                        <a:spcAft>
                          <a:spcPts val="0"/>
                        </a:spcAft>
                        <a:buNone/>
                      </a:pPr>
                      <a:r>
                        <a:rPr lang="en-US" sz="2300"/>
                        <a:t>Model 2</a:t>
                      </a:r>
                      <a:endParaRPr sz="2300"/>
                    </a:p>
                  </a:txBody>
                  <a:tcPr marT="91425" marB="91425" marR="91425" marL="91425"/>
                </a:tc>
                <a:tc>
                  <a:txBody>
                    <a:bodyPr/>
                    <a:lstStyle/>
                    <a:p>
                      <a:pPr indent="0" lvl="0" marL="0" rtl="0" algn="l">
                        <a:spcBef>
                          <a:spcPts val="0"/>
                        </a:spcBef>
                        <a:spcAft>
                          <a:spcPts val="0"/>
                        </a:spcAft>
                        <a:buNone/>
                      </a:pPr>
                      <a:r>
                        <a:rPr lang="en-US" sz="2300"/>
                        <a:t>88.59</a:t>
                      </a:r>
                      <a:endParaRPr sz="2300"/>
                    </a:p>
                  </a:txBody>
                  <a:tcPr marT="91425" marB="91425" marR="91425" marL="91425"/>
                </a:tc>
              </a:tr>
              <a:tr h="626275">
                <a:tc>
                  <a:txBody>
                    <a:bodyPr/>
                    <a:lstStyle/>
                    <a:p>
                      <a:pPr indent="0" lvl="0" marL="0" rtl="0" algn="l">
                        <a:spcBef>
                          <a:spcPts val="0"/>
                        </a:spcBef>
                        <a:spcAft>
                          <a:spcPts val="0"/>
                        </a:spcAft>
                        <a:buNone/>
                      </a:pPr>
                      <a:r>
                        <a:rPr lang="en-US" sz="2300"/>
                        <a:t>Model 3</a:t>
                      </a:r>
                      <a:endParaRPr sz="2300"/>
                    </a:p>
                  </a:txBody>
                  <a:tcPr marT="91425" marB="91425" marR="91425" marL="91425"/>
                </a:tc>
                <a:tc>
                  <a:txBody>
                    <a:bodyPr/>
                    <a:lstStyle/>
                    <a:p>
                      <a:pPr indent="0" lvl="0" marL="0" rtl="0" algn="l">
                        <a:spcBef>
                          <a:spcPts val="0"/>
                        </a:spcBef>
                        <a:spcAft>
                          <a:spcPts val="0"/>
                        </a:spcAft>
                        <a:buNone/>
                      </a:pPr>
                      <a:r>
                        <a:rPr lang="en-US" sz="2300"/>
                        <a:t>91.59</a:t>
                      </a:r>
                      <a:endParaRPr sz="2300"/>
                    </a:p>
                  </a:txBody>
                  <a:tcPr marT="91425" marB="91425" marR="91425" marL="91425"/>
                </a:tc>
              </a:tr>
            </a:tbl>
          </a:graphicData>
        </a:graphic>
      </p:graphicFrame>
      <p:sp>
        <p:nvSpPr>
          <p:cNvPr id="625" name="Google Shape;625;g1a5103a39cb_0_868"/>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a5103a39cb_0_875"/>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t>Total number of misclassified images</a:t>
            </a:r>
            <a:endParaRPr/>
          </a:p>
        </p:txBody>
      </p:sp>
      <p:sp>
        <p:nvSpPr>
          <p:cNvPr id="631" name="Google Shape;631;g1a5103a39cb_0_875"/>
          <p:cNvSpPr txBox="1"/>
          <p:nvPr>
            <p:ph idx="1" type="body"/>
          </p:nvPr>
        </p:nvSpPr>
        <p:spPr>
          <a:xfrm>
            <a:off x="415650" y="1308049"/>
            <a:ext cx="11360700" cy="48423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graphicFrame>
        <p:nvGraphicFramePr>
          <p:cNvPr id="632" name="Google Shape;632;g1a5103a39cb_0_875"/>
          <p:cNvGraphicFramePr/>
          <p:nvPr/>
        </p:nvGraphicFramePr>
        <p:xfrm>
          <a:off x="2415125" y="2143925"/>
          <a:ext cx="3000000" cy="3000000"/>
        </p:xfrm>
        <a:graphic>
          <a:graphicData uri="http://schemas.openxmlformats.org/drawingml/2006/table">
            <a:tbl>
              <a:tblPr>
                <a:noFill/>
                <a:tableStyleId>{D6D8E8F0-71E9-49F4-9FCB-7B5E86F65E9F}</a:tableStyleId>
              </a:tblPr>
              <a:tblGrid>
                <a:gridCol w="3370900"/>
                <a:gridCol w="3370900"/>
              </a:tblGrid>
              <a:tr h="626275">
                <a:tc>
                  <a:txBody>
                    <a:bodyPr/>
                    <a:lstStyle/>
                    <a:p>
                      <a:pPr indent="0" lvl="0" marL="0" rtl="0" algn="l">
                        <a:spcBef>
                          <a:spcPts val="0"/>
                        </a:spcBef>
                        <a:spcAft>
                          <a:spcPts val="0"/>
                        </a:spcAft>
                        <a:buNone/>
                      </a:pPr>
                      <a:r>
                        <a:rPr b="1" lang="en-US" sz="2300"/>
                        <a:t>Model</a:t>
                      </a:r>
                      <a:endParaRPr b="1" sz="2300"/>
                    </a:p>
                  </a:txBody>
                  <a:tcPr marT="91425" marB="91425" marR="91425" marL="91425"/>
                </a:tc>
                <a:tc>
                  <a:txBody>
                    <a:bodyPr/>
                    <a:lstStyle/>
                    <a:p>
                      <a:pPr indent="0" lvl="0" marL="0" rtl="0" algn="l">
                        <a:spcBef>
                          <a:spcPts val="0"/>
                        </a:spcBef>
                        <a:spcAft>
                          <a:spcPts val="0"/>
                        </a:spcAft>
                        <a:buNone/>
                      </a:pPr>
                      <a:r>
                        <a:rPr b="1" lang="en-US" sz="2300"/>
                        <a:t>Total</a:t>
                      </a:r>
                      <a:endParaRPr b="1" sz="2300"/>
                    </a:p>
                  </a:txBody>
                  <a:tcPr marT="91425" marB="91425" marR="91425" marL="91425"/>
                </a:tc>
              </a:tr>
              <a:tr h="626275">
                <a:tc>
                  <a:txBody>
                    <a:bodyPr/>
                    <a:lstStyle/>
                    <a:p>
                      <a:pPr indent="0" lvl="0" marL="0" rtl="0" algn="l">
                        <a:spcBef>
                          <a:spcPts val="0"/>
                        </a:spcBef>
                        <a:spcAft>
                          <a:spcPts val="0"/>
                        </a:spcAft>
                        <a:buNone/>
                      </a:pPr>
                      <a:r>
                        <a:rPr lang="en-US" sz="2300"/>
                        <a:t>Model 1</a:t>
                      </a:r>
                      <a:endParaRPr sz="2300"/>
                    </a:p>
                  </a:txBody>
                  <a:tcPr marT="91425" marB="91425" marR="91425" marL="91425"/>
                </a:tc>
                <a:tc>
                  <a:txBody>
                    <a:bodyPr/>
                    <a:lstStyle/>
                    <a:p>
                      <a:pPr indent="0" lvl="0" marL="0" rtl="0" algn="l">
                        <a:spcBef>
                          <a:spcPts val="0"/>
                        </a:spcBef>
                        <a:spcAft>
                          <a:spcPts val="0"/>
                        </a:spcAft>
                        <a:buNone/>
                      </a:pPr>
                      <a:r>
                        <a:rPr lang="en-US" sz="2300"/>
                        <a:t>1178</a:t>
                      </a:r>
                      <a:endParaRPr sz="2300"/>
                    </a:p>
                  </a:txBody>
                  <a:tcPr marT="91425" marB="91425" marR="91425" marL="91425"/>
                </a:tc>
              </a:tr>
              <a:tr h="626275">
                <a:tc>
                  <a:txBody>
                    <a:bodyPr/>
                    <a:lstStyle/>
                    <a:p>
                      <a:pPr indent="0" lvl="0" marL="0" rtl="0" algn="l">
                        <a:spcBef>
                          <a:spcPts val="0"/>
                        </a:spcBef>
                        <a:spcAft>
                          <a:spcPts val="0"/>
                        </a:spcAft>
                        <a:buNone/>
                      </a:pPr>
                      <a:r>
                        <a:rPr lang="en-US" sz="2300"/>
                        <a:t>Model 2</a:t>
                      </a:r>
                      <a:endParaRPr sz="2300"/>
                    </a:p>
                  </a:txBody>
                  <a:tcPr marT="91425" marB="91425" marR="91425" marL="91425"/>
                </a:tc>
                <a:tc>
                  <a:txBody>
                    <a:bodyPr/>
                    <a:lstStyle/>
                    <a:p>
                      <a:pPr indent="0" lvl="0" marL="0" rtl="0" algn="l">
                        <a:spcBef>
                          <a:spcPts val="0"/>
                        </a:spcBef>
                        <a:spcAft>
                          <a:spcPts val="0"/>
                        </a:spcAft>
                        <a:buNone/>
                      </a:pPr>
                      <a:r>
                        <a:rPr lang="en-US" sz="2300"/>
                        <a:t>616</a:t>
                      </a:r>
                      <a:endParaRPr sz="2300"/>
                    </a:p>
                  </a:txBody>
                  <a:tcPr marT="91425" marB="91425" marR="91425" marL="91425"/>
                </a:tc>
              </a:tr>
              <a:tr h="626275">
                <a:tc>
                  <a:txBody>
                    <a:bodyPr/>
                    <a:lstStyle/>
                    <a:p>
                      <a:pPr indent="0" lvl="0" marL="0" rtl="0" algn="l">
                        <a:spcBef>
                          <a:spcPts val="0"/>
                        </a:spcBef>
                        <a:spcAft>
                          <a:spcPts val="0"/>
                        </a:spcAft>
                        <a:buNone/>
                      </a:pPr>
                      <a:r>
                        <a:rPr lang="en-US" sz="2300"/>
                        <a:t>Model 3</a:t>
                      </a:r>
                      <a:endParaRPr sz="2300"/>
                    </a:p>
                  </a:txBody>
                  <a:tcPr marT="91425" marB="91425" marR="91425" marL="91425"/>
                </a:tc>
                <a:tc>
                  <a:txBody>
                    <a:bodyPr/>
                    <a:lstStyle/>
                    <a:p>
                      <a:pPr indent="0" lvl="0" marL="0" rtl="0" algn="l">
                        <a:spcBef>
                          <a:spcPts val="0"/>
                        </a:spcBef>
                        <a:spcAft>
                          <a:spcPts val="0"/>
                        </a:spcAft>
                        <a:buNone/>
                      </a:pPr>
                      <a:r>
                        <a:rPr lang="en-US" sz="2300"/>
                        <a:t>454</a:t>
                      </a:r>
                      <a:endParaRPr sz="2300"/>
                    </a:p>
                  </a:txBody>
                  <a:tcPr marT="91425" marB="91425" marR="91425" marL="91425"/>
                </a:tc>
              </a:tr>
            </a:tbl>
          </a:graphicData>
        </a:graphic>
      </p:graphicFrame>
      <p:sp>
        <p:nvSpPr>
          <p:cNvPr id="633" name="Google Shape;633;g1a5103a39cb_0_87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a5103a39cb_0_882"/>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Confusion matrix: Model 1</a:t>
            </a:r>
            <a:endParaRPr sz="3620"/>
          </a:p>
        </p:txBody>
      </p:sp>
      <p:sp>
        <p:nvSpPr>
          <p:cNvPr id="639" name="Google Shape;639;g1a5103a39cb_0_882"/>
          <p:cNvSpPr txBox="1"/>
          <p:nvPr>
            <p:ph idx="1" type="body"/>
          </p:nvPr>
        </p:nvSpPr>
        <p:spPr>
          <a:xfrm>
            <a:off x="2770325" y="1143000"/>
            <a:ext cx="5543400" cy="50073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640" name="Google Shape;640;g1a5103a39cb_0_882"/>
          <p:cNvPicPr preferRelativeResize="0"/>
          <p:nvPr/>
        </p:nvPicPr>
        <p:blipFill>
          <a:blip r:embed="rId3">
            <a:alphaModFix/>
          </a:blip>
          <a:stretch>
            <a:fillRect/>
          </a:stretch>
        </p:blipFill>
        <p:spPr>
          <a:xfrm>
            <a:off x="3033625" y="1031575"/>
            <a:ext cx="5543550" cy="5303350"/>
          </a:xfrm>
          <a:prstGeom prst="rect">
            <a:avLst/>
          </a:prstGeom>
          <a:noFill/>
          <a:ln>
            <a:noFill/>
          </a:ln>
        </p:spPr>
      </p:pic>
      <p:sp>
        <p:nvSpPr>
          <p:cNvPr id="641" name="Google Shape;641;g1a5103a39cb_0_88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a5103a39cb_0_287"/>
          <p:cNvSpPr txBox="1"/>
          <p:nvPr>
            <p:ph type="title"/>
          </p:nvPr>
        </p:nvSpPr>
        <p:spPr>
          <a:xfrm>
            <a:off x="415600" y="169550"/>
            <a:ext cx="10912200" cy="7320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EuroSAT Dataset from Sentinel-2 Satellite </a:t>
            </a:r>
            <a:endParaRPr/>
          </a:p>
          <a:p>
            <a:pPr indent="0" lvl="0" marL="0" rtl="0" algn="l">
              <a:spcBef>
                <a:spcPts val="0"/>
              </a:spcBef>
              <a:spcAft>
                <a:spcPts val="0"/>
              </a:spcAft>
              <a:buNone/>
            </a:pPr>
            <a:r>
              <a:t/>
            </a:r>
            <a:endParaRPr/>
          </a:p>
        </p:txBody>
      </p:sp>
      <p:sp>
        <p:nvSpPr>
          <p:cNvPr id="157" name="Google Shape;157;g1a5103a39cb_0_287"/>
          <p:cNvSpPr txBox="1"/>
          <p:nvPr>
            <p:ph idx="1" type="body"/>
          </p:nvPr>
        </p:nvSpPr>
        <p:spPr>
          <a:xfrm>
            <a:off x="415600" y="1142999"/>
            <a:ext cx="5333100" cy="4948800"/>
          </a:xfrm>
          <a:prstGeom prst="rect">
            <a:avLst/>
          </a:prstGeom>
        </p:spPr>
        <p:txBody>
          <a:bodyPr anchorCtr="0" anchor="t" bIns="121900" lIns="121900" spcFirstLastPara="1" rIns="121900" wrap="square" tIns="121900">
            <a:normAutofit/>
          </a:bodyPr>
          <a:lstStyle/>
          <a:p>
            <a:pPr indent="-368300" lvl="0" marL="457200" rtl="0" algn="l">
              <a:lnSpc>
                <a:spcPct val="100000"/>
              </a:lnSpc>
              <a:spcBef>
                <a:spcPts val="1000"/>
              </a:spcBef>
              <a:spcAft>
                <a:spcPts val="0"/>
              </a:spcAft>
              <a:buSzPts val="2200"/>
              <a:buChar char="❖"/>
            </a:pPr>
            <a:r>
              <a:rPr lang="en-US" sz="2200"/>
              <a:t>Consists of 27000 labelled images</a:t>
            </a:r>
            <a:endParaRPr sz="2200"/>
          </a:p>
          <a:p>
            <a:pPr indent="-380485" lvl="0" marL="457200" rtl="0" algn="l">
              <a:lnSpc>
                <a:spcPct val="100000"/>
              </a:lnSpc>
              <a:spcBef>
                <a:spcPts val="1000"/>
              </a:spcBef>
              <a:spcAft>
                <a:spcPts val="0"/>
              </a:spcAft>
              <a:buSzPts val="2392"/>
              <a:buChar char="❖"/>
            </a:pPr>
            <a:r>
              <a:rPr lang="en-US" sz="2200"/>
              <a:t>10 classes:</a:t>
            </a:r>
            <a:endParaRPr sz="2391"/>
          </a:p>
          <a:p>
            <a:pPr indent="-355600" lvl="1" marL="914400" rtl="0" algn="l">
              <a:lnSpc>
                <a:spcPct val="100000"/>
              </a:lnSpc>
              <a:spcBef>
                <a:spcPts val="1000"/>
              </a:spcBef>
              <a:spcAft>
                <a:spcPts val="0"/>
              </a:spcAft>
              <a:buSzPts val="2000"/>
              <a:buChar char="➢"/>
            </a:pPr>
            <a:r>
              <a:rPr lang="en-US" sz="2000"/>
              <a:t>Annual Crop</a:t>
            </a:r>
            <a:r>
              <a:rPr lang="en-US" sz="2000"/>
              <a:t>, Forest, </a:t>
            </a:r>
            <a:r>
              <a:rPr lang="en-US" sz="2000"/>
              <a:t>Herbaceous Vegetation</a:t>
            </a:r>
            <a:r>
              <a:rPr lang="en-US" sz="2000"/>
              <a:t>, Highway, Industrial, Pasture, </a:t>
            </a:r>
            <a:r>
              <a:rPr lang="en-US" sz="2000"/>
              <a:t>Permanent Crop</a:t>
            </a:r>
            <a:r>
              <a:rPr lang="en-US" sz="2000"/>
              <a:t>, Residential River, and Sea/Lake</a:t>
            </a:r>
            <a:endParaRPr sz="2000"/>
          </a:p>
          <a:p>
            <a:pPr indent="-366755" lvl="0" marL="457200" rtl="0" algn="l">
              <a:lnSpc>
                <a:spcPct val="100000"/>
              </a:lnSpc>
              <a:spcBef>
                <a:spcPts val="1000"/>
              </a:spcBef>
              <a:spcAft>
                <a:spcPts val="0"/>
              </a:spcAft>
              <a:buSzPts val="2176"/>
              <a:buChar char="❖"/>
            </a:pPr>
            <a:r>
              <a:rPr lang="en-US" sz="2200"/>
              <a:t>13 spectral bands</a:t>
            </a:r>
            <a:endParaRPr sz="2175"/>
          </a:p>
          <a:p>
            <a:pPr indent="-366755" lvl="0" marL="457200" rtl="0" algn="l">
              <a:lnSpc>
                <a:spcPct val="100000"/>
              </a:lnSpc>
              <a:spcBef>
                <a:spcPts val="1000"/>
              </a:spcBef>
              <a:spcAft>
                <a:spcPts val="0"/>
              </a:spcAft>
              <a:buSzPts val="2176"/>
              <a:buChar char="❖"/>
            </a:pPr>
            <a:r>
              <a:rPr lang="en-US" sz="2200"/>
              <a:t>Georeferenced</a:t>
            </a:r>
            <a:endParaRPr sz="2175"/>
          </a:p>
          <a:p>
            <a:pPr indent="-355600" lvl="1" marL="914400" rtl="0" algn="l">
              <a:lnSpc>
                <a:spcPct val="100000"/>
              </a:lnSpc>
              <a:spcBef>
                <a:spcPts val="1000"/>
              </a:spcBef>
              <a:spcAft>
                <a:spcPts val="0"/>
              </a:spcAft>
              <a:buSzPts val="2000"/>
              <a:buChar char="➢"/>
            </a:pPr>
            <a:r>
              <a:rPr lang="en-US" sz="2000"/>
              <a:t>Ground truth accuracy is validated using European Urban Atlas</a:t>
            </a:r>
            <a:endParaRPr sz="2000"/>
          </a:p>
          <a:p>
            <a:pPr indent="-368300" lvl="0" marL="457200" rtl="0" algn="l">
              <a:lnSpc>
                <a:spcPct val="100000"/>
              </a:lnSpc>
              <a:spcBef>
                <a:spcPts val="1000"/>
              </a:spcBef>
              <a:spcAft>
                <a:spcPts val="0"/>
              </a:spcAft>
              <a:buSzPts val="2200"/>
              <a:buChar char="❖"/>
            </a:pPr>
            <a:r>
              <a:rPr lang="en-US" sz="2200"/>
              <a:t>A cloud free dataset</a:t>
            </a:r>
            <a:endParaRPr sz="2200"/>
          </a:p>
        </p:txBody>
      </p:sp>
      <p:pic>
        <p:nvPicPr>
          <p:cNvPr id="158" name="Google Shape;158;g1a5103a39cb_0_287"/>
          <p:cNvPicPr preferRelativeResize="0"/>
          <p:nvPr/>
        </p:nvPicPr>
        <p:blipFill>
          <a:blip r:embed="rId3">
            <a:alphaModFix/>
          </a:blip>
          <a:stretch>
            <a:fillRect/>
          </a:stretch>
        </p:blipFill>
        <p:spPr>
          <a:xfrm>
            <a:off x="6514425" y="988925"/>
            <a:ext cx="4886325" cy="4314825"/>
          </a:xfrm>
          <a:prstGeom prst="rect">
            <a:avLst/>
          </a:prstGeom>
          <a:noFill/>
          <a:ln>
            <a:noFill/>
          </a:ln>
        </p:spPr>
      </p:pic>
      <p:sp>
        <p:nvSpPr>
          <p:cNvPr id="159" name="Google Shape;159;g1a5103a39cb_0_287"/>
          <p:cNvSpPr txBox="1"/>
          <p:nvPr/>
        </p:nvSpPr>
        <p:spPr>
          <a:xfrm>
            <a:off x="6672150" y="5361875"/>
            <a:ext cx="4655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2"/>
                </a:solidFill>
                <a:latin typeface="Open Sans"/>
                <a:ea typeface="Open Sans"/>
                <a:cs typeface="Open Sans"/>
                <a:sym typeface="Open Sans"/>
              </a:rPr>
              <a:t>Fig: EuroSAT Multispectral Imager (MSI) Dataset - Band Specifications</a:t>
            </a:r>
            <a:endParaRPr sz="1700">
              <a:solidFill>
                <a:schemeClr val="dk2"/>
              </a:solidFill>
              <a:latin typeface="Open Sans"/>
              <a:ea typeface="Open Sans"/>
              <a:cs typeface="Open Sans"/>
              <a:sym typeface="Open Sans"/>
            </a:endParaRPr>
          </a:p>
        </p:txBody>
      </p:sp>
      <p:sp>
        <p:nvSpPr>
          <p:cNvPr id="160" name="Google Shape;160;g1a5103a39cb_0_287"/>
          <p:cNvSpPr/>
          <p:nvPr/>
        </p:nvSpPr>
        <p:spPr>
          <a:xfrm>
            <a:off x="6634975" y="2278847"/>
            <a:ext cx="4655700" cy="732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a5103a39cb_0_28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a5103a39cb_0_889"/>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Confusion matrix: Model 2</a:t>
            </a:r>
            <a:endParaRPr sz="3620"/>
          </a:p>
        </p:txBody>
      </p:sp>
      <p:sp>
        <p:nvSpPr>
          <p:cNvPr id="647" name="Google Shape;647;g1a5103a39cb_0_889"/>
          <p:cNvSpPr txBox="1"/>
          <p:nvPr>
            <p:ph idx="1" type="body"/>
          </p:nvPr>
        </p:nvSpPr>
        <p:spPr>
          <a:xfrm>
            <a:off x="3099650" y="1308050"/>
            <a:ext cx="6238200" cy="48423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648" name="Google Shape;648;g1a5103a39cb_0_889"/>
          <p:cNvPicPr preferRelativeResize="0"/>
          <p:nvPr/>
        </p:nvPicPr>
        <p:blipFill>
          <a:blip r:embed="rId3">
            <a:alphaModFix/>
          </a:blip>
          <a:stretch>
            <a:fillRect/>
          </a:stretch>
        </p:blipFill>
        <p:spPr>
          <a:xfrm>
            <a:off x="3188450" y="1308050"/>
            <a:ext cx="5695950" cy="4950024"/>
          </a:xfrm>
          <a:prstGeom prst="rect">
            <a:avLst/>
          </a:prstGeom>
          <a:noFill/>
          <a:ln>
            <a:noFill/>
          </a:ln>
        </p:spPr>
      </p:pic>
      <p:sp>
        <p:nvSpPr>
          <p:cNvPr id="649" name="Google Shape;649;g1a5103a39cb_0_889"/>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a5103a39cb_0_896"/>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Confusion matrix: Model 3</a:t>
            </a:r>
            <a:endParaRPr sz="3620"/>
          </a:p>
        </p:txBody>
      </p:sp>
      <p:sp>
        <p:nvSpPr>
          <p:cNvPr id="655" name="Google Shape;655;g1a5103a39cb_0_896"/>
          <p:cNvSpPr txBox="1"/>
          <p:nvPr>
            <p:ph idx="1" type="body"/>
          </p:nvPr>
        </p:nvSpPr>
        <p:spPr>
          <a:xfrm>
            <a:off x="3041550" y="1308050"/>
            <a:ext cx="6083100" cy="48423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656" name="Google Shape;656;g1a5103a39cb_0_896"/>
          <p:cNvPicPr preferRelativeResize="0"/>
          <p:nvPr/>
        </p:nvPicPr>
        <p:blipFill>
          <a:blip r:embed="rId3">
            <a:alphaModFix/>
          </a:blip>
          <a:stretch>
            <a:fillRect/>
          </a:stretch>
        </p:blipFill>
        <p:spPr>
          <a:xfrm>
            <a:off x="3269400" y="1214600"/>
            <a:ext cx="5534025" cy="5029200"/>
          </a:xfrm>
          <a:prstGeom prst="rect">
            <a:avLst/>
          </a:prstGeom>
          <a:noFill/>
          <a:ln>
            <a:noFill/>
          </a:ln>
        </p:spPr>
      </p:pic>
      <p:sp>
        <p:nvSpPr>
          <p:cNvPr id="657" name="Google Shape;657;g1a5103a39cb_0_896"/>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a5103a39cb_0_903"/>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Examine misclassified images: Model 1</a:t>
            </a:r>
            <a:endParaRPr sz="3620"/>
          </a:p>
        </p:txBody>
      </p:sp>
      <p:sp>
        <p:nvSpPr>
          <p:cNvPr id="663" name="Google Shape;663;g1a5103a39cb_0_903"/>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rPr lang="en-US" sz="2200"/>
              <a:t>Total Misclassified Images: 1178</a:t>
            </a:r>
            <a:endParaRPr sz="2200"/>
          </a:p>
        </p:txBody>
      </p:sp>
      <p:pic>
        <p:nvPicPr>
          <p:cNvPr id="664" name="Google Shape;664;g1a5103a39cb_0_903"/>
          <p:cNvPicPr preferRelativeResize="0"/>
          <p:nvPr/>
        </p:nvPicPr>
        <p:blipFill>
          <a:blip r:embed="rId3">
            <a:alphaModFix/>
          </a:blip>
          <a:stretch>
            <a:fillRect/>
          </a:stretch>
        </p:blipFill>
        <p:spPr>
          <a:xfrm>
            <a:off x="2247725" y="2058152"/>
            <a:ext cx="7548065" cy="3928075"/>
          </a:xfrm>
          <a:prstGeom prst="rect">
            <a:avLst/>
          </a:prstGeom>
          <a:noFill/>
          <a:ln>
            <a:noFill/>
          </a:ln>
        </p:spPr>
      </p:pic>
      <p:sp>
        <p:nvSpPr>
          <p:cNvPr id="665" name="Google Shape;665;g1a5103a39cb_0_903"/>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a5103a39cb_0_910"/>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Prediction accuracy per label: Model 1</a:t>
            </a:r>
            <a:endParaRPr sz="3620"/>
          </a:p>
        </p:txBody>
      </p:sp>
      <p:sp>
        <p:nvSpPr>
          <p:cNvPr id="671" name="Google Shape;671;g1a5103a39cb_0_910"/>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fontScale="25000" lnSpcReduction="20000"/>
          </a:bodyPr>
          <a:lstStyle/>
          <a:p>
            <a:pPr indent="0" lvl="0" marL="457200" rtl="0" algn="l">
              <a:spcBef>
                <a:spcPts val="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3800"/>
          </a:p>
          <a:p>
            <a:pPr indent="0" lvl="0" marL="457200" rtl="0" algn="l">
              <a:spcBef>
                <a:spcPts val="1600"/>
              </a:spcBef>
              <a:spcAft>
                <a:spcPts val="0"/>
              </a:spcAft>
              <a:buNone/>
            </a:pPr>
            <a:r>
              <a:rPr lang="en-US" sz="7000"/>
              <a:t>Low accuracy labels: 2, 3, 6, 8</a:t>
            </a:r>
            <a:endParaRPr sz="70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1600"/>
              </a:spcAft>
              <a:buNone/>
            </a:pPr>
            <a:r>
              <a:t/>
            </a:r>
            <a:endParaRPr sz="2200"/>
          </a:p>
        </p:txBody>
      </p:sp>
      <p:pic>
        <p:nvPicPr>
          <p:cNvPr id="672" name="Google Shape;672;g1a5103a39cb_0_910"/>
          <p:cNvPicPr preferRelativeResize="0"/>
          <p:nvPr/>
        </p:nvPicPr>
        <p:blipFill>
          <a:blip r:embed="rId3">
            <a:alphaModFix/>
          </a:blip>
          <a:stretch>
            <a:fillRect/>
          </a:stretch>
        </p:blipFill>
        <p:spPr>
          <a:xfrm>
            <a:off x="2092450" y="1274350"/>
            <a:ext cx="7129050" cy="3836307"/>
          </a:xfrm>
          <a:prstGeom prst="rect">
            <a:avLst/>
          </a:prstGeom>
          <a:noFill/>
          <a:ln>
            <a:noFill/>
          </a:ln>
        </p:spPr>
      </p:pic>
      <p:sp>
        <p:nvSpPr>
          <p:cNvPr id="673" name="Google Shape;673;g1a5103a39cb_0_910"/>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a5103a39cb_0_917"/>
          <p:cNvSpPr txBox="1"/>
          <p:nvPr>
            <p:ph type="title"/>
          </p:nvPr>
        </p:nvSpPr>
        <p:spPr>
          <a:xfrm>
            <a:off x="297950" y="256075"/>
            <a:ext cx="11360700" cy="519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320"/>
              <a:t>Counting top 3 mislabeled</a:t>
            </a:r>
            <a:endParaRPr sz="3320"/>
          </a:p>
        </p:txBody>
      </p:sp>
      <p:sp>
        <p:nvSpPr>
          <p:cNvPr id="679" name="Google Shape;679;g1a5103a39cb_0_917"/>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680" name="Google Shape;680;g1a5103a39cb_0_917"/>
          <p:cNvPicPr preferRelativeResize="0"/>
          <p:nvPr/>
        </p:nvPicPr>
        <p:blipFill>
          <a:blip r:embed="rId3">
            <a:alphaModFix/>
          </a:blip>
          <a:stretch>
            <a:fillRect/>
          </a:stretch>
        </p:blipFill>
        <p:spPr>
          <a:xfrm>
            <a:off x="3373200" y="1031575"/>
            <a:ext cx="5615825" cy="5461826"/>
          </a:xfrm>
          <a:prstGeom prst="rect">
            <a:avLst/>
          </a:prstGeom>
          <a:noFill/>
          <a:ln>
            <a:noFill/>
          </a:ln>
        </p:spPr>
      </p:pic>
      <p:sp>
        <p:nvSpPr>
          <p:cNvPr id="681" name="Google Shape;681;g1a5103a39cb_0_91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a5103a39cb_0_924"/>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Examine misclassified images: Model 2</a:t>
            </a:r>
            <a:endParaRPr sz="3620"/>
          </a:p>
        </p:txBody>
      </p:sp>
      <p:sp>
        <p:nvSpPr>
          <p:cNvPr id="687" name="Google Shape;687;g1a5103a39cb_0_924"/>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rPr lang="en-US" sz="2200"/>
              <a:t>Total Misclassified Images: 616</a:t>
            </a:r>
            <a:endParaRPr sz="2200"/>
          </a:p>
        </p:txBody>
      </p:sp>
      <p:pic>
        <p:nvPicPr>
          <p:cNvPr id="688" name="Google Shape;688;g1a5103a39cb_0_924"/>
          <p:cNvPicPr preferRelativeResize="0"/>
          <p:nvPr/>
        </p:nvPicPr>
        <p:blipFill>
          <a:blip r:embed="rId3">
            <a:alphaModFix/>
          </a:blip>
          <a:stretch>
            <a:fillRect/>
          </a:stretch>
        </p:blipFill>
        <p:spPr>
          <a:xfrm>
            <a:off x="2261475" y="1914950"/>
            <a:ext cx="7870550" cy="3955025"/>
          </a:xfrm>
          <a:prstGeom prst="rect">
            <a:avLst/>
          </a:prstGeom>
          <a:noFill/>
          <a:ln>
            <a:noFill/>
          </a:ln>
        </p:spPr>
      </p:pic>
      <p:sp>
        <p:nvSpPr>
          <p:cNvPr id="689" name="Google Shape;689;g1a5103a39cb_0_924"/>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1a5103a39cb_0_931"/>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Prediction accuracy per label: Model 2</a:t>
            </a:r>
            <a:endParaRPr sz="3620"/>
          </a:p>
        </p:txBody>
      </p:sp>
      <p:sp>
        <p:nvSpPr>
          <p:cNvPr id="695" name="Google Shape;695;g1a5103a39cb_0_931"/>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fontScale="25000" lnSpcReduction="20000"/>
          </a:bodyPr>
          <a:lstStyle/>
          <a:p>
            <a:pPr indent="0" lvl="0" marL="457200" rtl="0" algn="l">
              <a:spcBef>
                <a:spcPts val="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3800"/>
          </a:p>
          <a:p>
            <a:pPr indent="0" lvl="0" marL="457200" rtl="0" algn="l">
              <a:spcBef>
                <a:spcPts val="1600"/>
              </a:spcBef>
              <a:spcAft>
                <a:spcPts val="0"/>
              </a:spcAft>
              <a:buNone/>
            </a:pPr>
            <a:r>
              <a:rPr lang="en-US" sz="7000"/>
              <a:t>Low accuracy labels: 5, 6, 8 </a:t>
            </a:r>
            <a:endParaRPr sz="70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1600"/>
              </a:spcAft>
              <a:buNone/>
            </a:pPr>
            <a:r>
              <a:t/>
            </a:r>
            <a:endParaRPr sz="2200"/>
          </a:p>
        </p:txBody>
      </p:sp>
      <p:pic>
        <p:nvPicPr>
          <p:cNvPr id="696" name="Google Shape;696;g1a5103a39cb_0_931"/>
          <p:cNvPicPr preferRelativeResize="0"/>
          <p:nvPr/>
        </p:nvPicPr>
        <p:blipFill>
          <a:blip r:embed="rId3">
            <a:alphaModFix/>
          </a:blip>
          <a:stretch>
            <a:fillRect/>
          </a:stretch>
        </p:blipFill>
        <p:spPr>
          <a:xfrm>
            <a:off x="2022913" y="1402338"/>
            <a:ext cx="6867525" cy="3743325"/>
          </a:xfrm>
          <a:prstGeom prst="rect">
            <a:avLst/>
          </a:prstGeom>
          <a:noFill/>
          <a:ln>
            <a:noFill/>
          </a:ln>
        </p:spPr>
      </p:pic>
      <p:sp>
        <p:nvSpPr>
          <p:cNvPr id="697" name="Google Shape;697;g1a5103a39cb_0_93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a5103a39cb_0_938"/>
          <p:cNvSpPr txBox="1"/>
          <p:nvPr>
            <p:ph type="title"/>
          </p:nvPr>
        </p:nvSpPr>
        <p:spPr>
          <a:xfrm>
            <a:off x="297950" y="256075"/>
            <a:ext cx="11360700" cy="519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320"/>
              <a:t>Counting top 3 mislabeled</a:t>
            </a:r>
            <a:endParaRPr sz="3320"/>
          </a:p>
        </p:txBody>
      </p:sp>
      <p:sp>
        <p:nvSpPr>
          <p:cNvPr id="703" name="Google Shape;703;g1a5103a39cb_0_938"/>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704" name="Google Shape;704;g1a5103a39cb_0_938"/>
          <p:cNvPicPr preferRelativeResize="0"/>
          <p:nvPr/>
        </p:nvPicPr>
        <p:blipFill>
          <a:blip r:embed="rId3">
            <a:alphaModFix/>
          </a:blip>
          <a:stretch>
            <a:fillRect/>
          </a:stretch>
        </p:blipFill>
        <p:spPr>
          <a:xfrm>
            <a:off x="3563700" y="995450"/>
            <a:ext cx="4829175" cy="5191125"/>
          </a:xfrm>
          <a:prstGeom prst="rect">
            <a:avLst/>
          </a:prstGeom>
          <a:noFill/>
          <a:ln>
            <a:noFill/>
          </a:ln>
        </p:spPr>
      </p:pic>
      <p:sp>
        <p:nvSpPr>
          <p:cNvPr id="705" name="Google Shape;705;g1a5103a39cb_0_938"/>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a5103a39cb_0_945"/>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Examine misclassified images: Model 3</a:t>
            </a:r>
            <a:endParaRPr sz="3620"/>
          </a:p>
        </p:txBody>
      </p:sp>
      <p:sp>
        <p:nvSpPr>
          <p:cNvPr id="711" name="Google Shape;711;g1a5103a39cb_0_945"/>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rPr lang="en-US" sz="2200"/>
              <a:t>Total Misclassified Images: 454</a:t>
            </a:r>
            <a:endParaRPr sz="2200"/>
          </a:p>
        </p:txBody>
      </p:sp>
      <p:pic>
        <p:nvPicPr>
          <p:cNvPr id="712" name="Google Shape;712;g1a5103a39cb_0_945"/>
          <p:cNvPicPr preferRelativeResize="0"/>
          <p:nvPr/>
        </p:nvPicPr>
        <p:blipFill>
          <a:blip r:embed="rId3">
            <a:alphaModFix/>
          </a:blip>
          <a:stretch>
            <a:fillRect/>
          </a:stretch>
        </p:blipFill>
        <p:spPr>
          <a:xfrm>
            <a:off x="2328775" y="1879175"/>
            <a:ext cx="8113200" cy="4087675"/>
          </a:xfrm>
          <a:prstGeom prst="rect">
            <a:avLst/>
          </a:prstGeom>
          <a:noFill/>
          <a:ln>
            <a:noFill/>
          </a:ln>
        </p:spPr>
      </p:pic>
      <p:sp>
        <p:nvSpPr>
          <p:cNvPr id="713" name="Google Shape;713;g1a5103a39cb_0_945"/>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a5103a39cb_0_952"/>
          <p:cNvSpPr txBox="1"/>
          <p:nvPr>
            <p:ph type="title"/>
          </p:nvPr>
        </p:nvSpPr>
        <p:spPr>
          <a:xfrm>
            <a:off x="356075" y="256074"/>
            <a:ext cx="11360700" cy="77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620"/>
              <a:t>Prediction accuracy per label: Model 3</a:t>
            </a:r>
            <a:endParaRPr sz="3620"/>
          </a:p>
        </p:txBody>
      </p:sp>
      <p:sp>
        <p:nvSpPr>
          <p:cNvPr id="719" name="Google Shape;719;g1a5103a39cb_0_952"/>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fontScale="25000" lnSpcReduction="20000"/>
          </a:bodyPr>
          <a:lstStyle/>
          <a:p>
            <a:pPr indent="0" lvl="0" marL="457200" rtl="0" algn="l">
              <a:spcBef>
                <a:spcPts val="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3800"/>
          </a:p>
          <a:p>
            <a:pPr indent="0" lvl="0" marL="457200" rtl="0" algn="l">
              <a:spcBef>
                <a:spcPts val="1600"/>
              </a:spcBef>
              <a:spcAft>
                <a:spcPts val="0"/>
              </a:spcAft>
              <a:buNone/>
            </a:pPr>
            <a:r>
              <a:rPr lang="en-US" sz="7000"/>
              <a:t>Low accuracy labels: 0, 6</a:t>
            </a:r>
            <a:endParaRPr sz="70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0"/>
              </a:spcAft>
              <a:buNone/>
            </a:pPr>
            <a:r>
              <a:t/>
            </a:r>
            <a:endParaRPr sz="2200"/>
          </a:p>
          <a:p>
            <a:pPr indent="0" lvl="0" marL="457200" rtl="0" algn="l">
              <a:spcBef>
                <a:spcPts val="1600"/>
              </a:spcBef>
              <a:spcAft>
                <a:spcPts val="1600"/>
              </a:spcAft>
              <a:buNone/>
            </a:pPr>
            <a:r>
              <a:t/>
            </a:r>
            <a:endParaRPr sz="2200"/>
          </a:p>
        </p:txBody>
      </p:sp>
      <p:pic>
        <p:nvPicPr>
          <p:cNvPr id="720" name="Google Shape;720;g1a5103a39cb_0_952"/>
          <p:cNvPicPr preferRelativeResize="0"/>
          <p:nvPr/>
        </p:nvPicPr>
        <p:blipFill>
          <a:blip r:embed="rId3">
            <a:alphaModFix/>
          </a:blip>
          <a:stretch>
            <a:fillRect/>
          </a:stretch>
        </p:blipFill>
        <p:spPr>
          <a:xfrm>
            <a:off x="2222375" y="1319775"/>
            <a:ext cx="7464076" cy="3714750"/>
          </a:xfrm>
          <a:prstGeom prst="rect">
            <a:avLst/>
          </a:prstGeom>
          <a:noFill/>
          <a:ln>
            <a:noFill/>
          </a:ln>
        </p:spPr>
      </p:pic>
      <p:sp>
        <p:nvSpPr>
          <p:cNvPr id="721" name="Google Shape;721;g1a5103a39cb_0_952"/>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a5103a39cb_0_301"/>
          <p:cNvSpPr txBox="1"/>
          <p:nvPr>
            <p:ph type="title"/>
          </p:nvPr>
        </p:nvSpPr>
        <p:spPr>
          <a:xfrm>
            <a:off x="415600" y="17150"/>
            <a:ext cx="10912200" cy="7320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EuroSAT Dataset from Sentinel-2 Satellite </a:t>
            </a:r>
            <a:endParaRPr/>
          </a:p>
          <a:p>
            <a:pPr indent="0" lvl="0" marL="0" rtl="0" algn="l">
              <a:spcBef>
                <a:spcPts val="0"/>
              </a:spcBef>
              <a:spcAft>
                <a:spcPts val="0"/>
              </a:spcAft>
              <a:buNone/>
            </a:pPr>
            <a:r>
              <a:t/>
            </a:r>
            <a:endParaRPr/>
          </a:p>
        </p:txBody>
      </p:sp>
      <p:pic>
        <p:nvPicPr>
          <p:cNvPr id="167" name="Google Shape;167;g1a5103a39cb_0_301"/>
          <p:cNvPicPr preferRelativeResize="0"/>
          <p:nvPr/>
        </p:nvPicPr>
        <p:blipFill>
          <a:blip r:embed="rId3">
            <a:alphaModFix/>
          </a:blip>
          <a:stretch>
            <a:fillRect/>
          </a:stretch>
        </p:blipFill>
        <p:spPr>
          <a:xfrm>
            <a:off x="317000" y="803050"/>
            <a:ext cx="5667375" cy="2867025"/>
          </a:xfrm>
          <a:prstGeom prst="rect">
            <a:avLst/>
          </a:prstGeom>
          <a:noFill/>
          <a:ln>
            <a:noFill/>
          </a:ln>
        </p:spPr>
      </p:pic>
      <p:sp>
        <p:nvSpPr>
          <p:cNvPr id="168" name="Google Shape;168;g1a5103a39cb_0_301"/>
          <p:cNvSpPr txBox="1"/>
          <p:nvPr/>
        </p:nvSpPr>
        <p:spPr>
          <a:xfrm>
            <a:off x="3618575" y="1997570"/>
            <a:ext cx="21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Open Sans"/>
                <a:ea typeface="Open Sans"/>
                <a:cs typeface="Open Sans"/>
                <a:sym typeface="Open Sans"/>
              </a:rPr>
              <a:t>Extract RGB Channels</a:t>
            </a:r>
            <a:endParaRPr b="1">
              <a:solidFill>
                <a:srgbClr val="FF0000"/>
              </a:solidFill>
              <a:latin typeface="Open Sans"/>
              <a:ea typeface="Open Sans"/>
              <a:cs typeface="Open Sans"/>
              <a:sym typeface="Open Sans"/>
            </a:endParaRPr>
          </a:p>
        </p:txBody>
      </p:sp>
      <p:sp>
        <p:nvSpPr>
          <p:cNvPr id="169" name="Google Shape;169;g1a5103a39cb_0_301"/>
          <p:cNvSpPr/>
          <p:nvPr/>
        </p:nvSpPr>
        <p:spPr>
          <a:xfrm>
            <a:off x="3261725" y="2062975"/>
            <a:ext cx="325200" cy="446100"/>
          </a:xfrm>
          <a:prstGeom prst="down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g1a5103a39cb_0_301"/>
          <p:cNvPicPr preferRelativeResize="0"/>
          <p:nvPr/>
        </p:nvPicPr>
        <p:blipFill>
          <a:blip r:embed="rId4">
            <a:alphaModFix/>
          </a:blip>
          <a:stretch>
            <a:fillRect/>
          </a:stretch>
        </p:blipFill>
        <p:spPr>
          <a:xfrm>
            <a:off x="4752275" y="3869950"/>
            <a:ext cx="7353300" cy="2790825"/>
          </a:xfrm>
          <a:prstGeom prst="rect">
            <a:avLst/>
          </a:prstGeom>
          <a:noFill/>
          <a:ln>
            <a:noFill/>
          </a:ln>
        </p:spPr>
      </p:pic>
      <p:sp>
        <p:nvSpPr>
          <p:cNvPr id="171" name="Google Shape;171;g1a5103a39cb_0_301"/>
          <p:cNvSpPr txBox="1"/>
          <p:nvPr/>
        </p:nvSpPr>
        <p:spPr>
          <a:xfrm>
            <a:off x="6746500" y="1663400"/>
            <a:ext cx="4479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2"/>
                </a:solidFill>
                <a:latin typeface="Open Sans"/>
                <a:ea typeface="Open Sans"/>
                <a:cs typeface="Open Sans"/>
                <a:sym typeface="Open Sans"/>
              </a:rPr>
              <a:t>Fig: Extracting RGB channels from </a:t>
            </a:r>
            <a:r>
              <a:rPr lang="en-US" sz="1900">
                <a:solidFill>
                  <a:schemeClr val="dk2"/>
                </a:solidFill>
                <a:latin typeface="Open Sans"/>
                <a:ea typeface="Open Sans"/>
                <a:cs typeface="Open Sans"/>
                <a:sym typeface="Open Sans"/>
              </a:rPr>
              <a:t>Multispectral Imager (MSI) Dataset</a:t>
            </a:r>
            <a:endParaRPr sz="1900">
              <a:solidFill>
                <a:schemeClr val="dk2"/>
              </a:solidFill>
              <a:latin typeface="Open Sans"/>
              <a:ea typeface="Open Sans"/>
              <a:cs typeface="Open Sans"/>
              <a:sym typeface="Open Sans"/>
            </a:endParaRPr>
          </a:p>
        </p:txBody>
      </p:sp>
      <p:sp>
        <p:nvSpPr>
          <p:cNvPr id="172" name="Google Shape;172;g1a5103a39cb_0_301"/>
          <p:cNvSpPr txBox="1"/>
          <p:nvPr/>
        </p:nvSpPr>
        <p:spPr>
          <a:xfrm>
            <a:off x="317000" y="4657588"/>
            <a:ext cx="4479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2"/>
                </a:solidFill>
                <a:latin typeface="Open Sans"/>
                <a:ea typeface="Open Sans"/>
                <a:cs typeface="Open Sans"/>
                <a:sym typeface="Open Sans"/>
              </a:rPr>
              <a:t>Fig: Overview of RGB Image </a:t>
            </a:r>
            <a:r>
              <a:rPr lang="en-US" sz="1900">
                <a:solidFill>
                  <a:schemeClr val="dk2"/>
                </a:solidFill>
                <a:latin typeface="Open Sans"/>
                <a:ea typeface="Open Sans"/>
                <a:cs typeface="Open Sans"/>
                <a:sym typeface="Open Sans"/>
              </a:rPr>
              <a:t>Dataset</a:t>
            </a:r>
            <a:endParaRPr sz="1900">
              <a:solidFill>
                <a:schemeClr val="dk2"/>
              </a:solidFill>
              <a:latin typeface="Open Sans"/>
              <a:ea typeface="Open Sans"/>
              <a:cs typeface="Open Sans"/>
              <a:sym typeface="Open Sans"/>
            </a:endParaRPr>
          </a:p>
        </p:txBody>
      </p:sp>
      <p:sp>
        <p:nvSpPr>
          <p:cNvPr id="173" name="Google Shape;173;g1a5103a39cb_0_301"/>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a5103a39cb_0_959"/>
          <p:cNvSpPr txBox="1"/>
          <p:nvPr>
            <p:ph type="title"/>
          </p:nvPr>
        </p:nvSpPr>
        <p:spPr>
          <a:xfrm>
            <a:off x="297950" y="256075"/>
            <a:ext cx="11360700" cy="519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US" sz="3320"/>
              <a:t>Counting top 3 mislabeled</a:t>
            </a:r>
            <a:endParaRPr sz="3320"/>
          </a:p>
        </p:txBody>
      </p:sp>
      <p:sp>
        <p:nvSpPr>
          <p:cNvPr id="727" name="Google Shape;727;g1a5103a39cb_0_959"/>
          <p:cNvSpPr txBox="1"/>
          <p:nvPr>
            <p:ph idx="1" type="body"/>
          </p:nvPr>
        </p:nvSpPr>
        <p:spPr>
          <a:xfrm>
            <a:off x="1201125" y="1031575"/>
            <a:ext cx="9783300" cy="51189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1600"/>
              </a:spcAft>
              <a:buNone/>
            </a:pPr>
            <a:r>
              <a:t/>
            </a:r>
            <a:endParaRPr sz="2200"/>
          </a:p>
        </p:txBody>
      </p:sp>
      <p:pic>
        <p:nvPicPr>
          <p:cNvPr id="728" name="Google Shape;728;g1a5103a39cb_0_959"/>
          <p:cNvPicPr preferRelativeResize="0"/>
          <p:nvPr/>
        </p:nvPicPr>
        <p:blipFill>
          <a:blip r:embed="rId3">
            <a:alphaModFix/>
          </a:blip>
          <a:stretch>
            <a:fillRect/>
          </a:stretch>
        </p:blipFill>
        <p:spPr>
          <a:xfrm>
            <a:off x="3519488" y="866775"/>
            <a:ext cx="5153025" cy="5124450"/>
          </a:xfrm>
          <a:prstGeom prst="rect">
            <a:avLst/>
          </a:prstGeom>
          <a:noFill/>
          <a:ln>
            <a:noFill/>
          </a:ln>
        </p:spPr>
      </p:pic>
      <p:sp>
        <p:nvSpPr>
          <p:cNvPr id="729" name="Google Shape;729;g1a5103a39cb_0_959"/>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a5103a39cb_0_317"/>
          <p:cNvSpPr txBox="1"/>
          <p:nvPr>
            <p:ph type="title"/>
          </p:nvPr>
        </p:nvSpPr>
        <p:spPr>
          <a:xfrm>
            <a:off x="415600" y="17150"/>
            <a:ext cx="10912200" cy="7320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EuroSAT Dataset Classes </a:t>
            </a:r>
            <a:endParaRPr/>
          </a:p>
          <a:p>
            <a:pPr indent="0" lvl="0" marL="0" rtl="0" algn="l">
              <a:spcBef>
                <a:spcPts val="0"/>
              </a:spcBef>
              <a:spcAft>
                <a:spcPts val="0"/>
              </a:spcAft>
              <a:buNone/>
            </a:pPr>
            <a:r>
              <a:t/>
            </a:r>
            <a:endParaRPr/>
          </a:p>
        </p:txBody>
      </p:sp>
      <p:sp>
        <p:nvSpPr>
          <p:cNvPr id="179" name="Google Shape;179;g1a5103a39cb_0_317"/>
          <p:cNvSpPr txBox="1"/>
          <p:nvPr/>
        </p:nvSpPr>
        <p:spPr>
          <a:xfrm>
            <a:off x="6848800" y="3098475"/>
            <a:ext cx="4479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2"/>
                </a:solidFill>
                <a:latin typeface="Open Sans"/>
                <a:ea typeface="Open Sans"/>
                <a:cs typeface="Open Sans"/>
                <a:sym typeface="Open Sans"/>
              </a:rPr>
              <a:t>Fig: Image count in EuroSAT Dataset Classes</a:t>
            </a:r>
            <a:endParaRPr sz="1900">
              <a:solidFill>
                <a:schemeClr val="dk2"/>
              </a:solidFill>
              <a:latin typeface="Open Sans"/>
              <a:ea typeface="Open Sans"/>
              <a:cs typeface="Open Sans"/>
              <a:sym typeface="Open Sans"/>
            </a:endParaRPr>
          </a:p>
        </p:txBody>
      </p:sp>
      <p:pic>
        <p:nvPicPr>
          <p:cNvPr id="180" name="Google Shape;180;g1a5103a39cb_0_317"/>
          <p:cNvPicPr preferRelativeResize="0"/>
          <p:nvPr/>
        </p:nvPicPr>
        <p:blipFill>
          <a:blip r:embed="rId3">
            <a:alphaModFix/>
          </a:blip>
          <a:stretch>
            <a:fillRect/>
          </a:stretch>
        </p:blipFill>
        <p:spPr>
          <a:xfrm>
            <a:off x="415600" y="881275"/>
            <a:ext cx="6433200" cy="5532542"/>
          </a:xfrm>
          <a:prstGeom prst="rect">
            <a:avLst/>
          </a:prstGeom>
          <a:noFill/>
          <a:ln>
            <a:noFill/>
          </a:ln>
        </p:spPr>
      </p:pic>
      <p:sp>
        <p:nvSpPr>
          <p:cNvPr id="181" name="Google Shape;181;g1a5103a39cb_0_31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a5103a39cb_0_329"/>
          <p:cNvSpPr/>
          <p:nvPr/>
        </p:nvSpPr>
        <p:spPr>
          <a:xfrm>
            <a:off x="3269816" y="1235925"/>
            <a:ext cx="6517800" cy="46554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Deep Learning Model Training</a:t>
            </a:r>
            <a:endParaRPr/>
          </a:p>
        </p:txBody>
      </p:sp>
      <p:sp>
        <p:nvSpPr>
          <p:cNvPr id="187" name="Google Shape;187;g1a5103a39cb_0_329"/>
          <p:cNvSpPr txBox="1"/>
          <p:nvPr>
            <p:ph type="title"/>
          </p:nvPr>
        </p:nvSpPr>
        <p:spPr>
          <a:xfrm>
            <a:off x="364950" y="167892"/>
            <a:ext cx="11360700" cy="9432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Methodology</a:t>
            </a:r>
            <a:endParaRPr/>
          </a:p>
        </p:txBody>
      </p:sp>
      <p:sp>
        <p:nvSpPr>
          <p:cNvPr id="188" name="Google Shape;188;g1a5103a39cb_0_329"/>
          <p:cNvSpPr/>
          <p:nvPr/>
        </p:nvSpPr>
        <p:spPr>
          <a:xfrm>
            <a:off x="245325" y="1536025"/>
            <a:ext cx="26856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Data </a:t>
            </a:r>
            <a:r>
              <a:rPr lang="en-US"/>
              <a:t>Preparation</a:t>
            </a:r>
            <a:endParaRPr/>
          </a:p>
        </p:txBody>
      </p:sp>
      <p:sp>
        <p:nvSpPr>
          <p:cNvPr id="189" name="Google Shape;189;g1a5103a39cb_0_329"/>
          <p:cNvSpPr/>
          <p:nvPr/>
        </p:nvSpPr>
        <p:spPr>
          <a:xfrm>
            <a:off x="565425" y="2047275"/>
            <a:ext cx="2197800" cy="7536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EuroSat MSI Dataset</a:t>
            </a:r>
            <a:endParaRPr sz="1600">
              <a:solidFill>
                <a:schemeClr val="dk2"/>
              </a:solidFill>
              <a:latin typeface="Open Sans"/>
              <a:ea typeface="Open Sans"/>
              <a:cs typeface="Open Sans"/>
              <a:sym typeface="Open Sans"/>
            </a:endParaRPr>
          </a:p>
        </p:txBody>
      </p:sp>
      <p:sp>
        <p:nvSpPr>
          <p:cNvPr id="190" name="Google Shape;190;g1a5103a39cb_0_329"/>
          <p:cNvSpPr/>
          <p:nvPr/>
        </p:nvSpPr>
        <p:spPr>
          <a:xfrm>
            <a:off x="541750" y="3341650"/>
            <a:ext cx="2197800" cy="7041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RGB Dataset</a:t>
            </a:r>
            <a:endParaRPr sz="1600">
              <a:solidFill>
                <a:schemeClr val="dk2"/>
              </a:solidFill>
              <a:latin typeface="Open Sans"/>
              <a:ea typeface="Open Sans"/>
              <a:cs typeface="Open Sans"/>
              <a:sym typeface="Open Sans"/>
            </a:endParaRPr>
          </a:p>
        </p:txBody>
      </p:sp>
      <p:sp>
        <p:nvSpPr>
          <p:cNvPr id="191" name="Google Shape;191;g1a5103a39cb_0_329"/>
          <p:cNvSpPr/>
          <p:nvPr/>
        </p:nvSpPr>
        <p:spPr>
          <a:xfrm>
            <a:off x="1455300" y="2800975"/>
            <a:ext cx="273600" cy="5277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a5103a39cb_0_329"/>
          <p:cNvSpPr/>
          <p:nvPr/>
        </p:nvSpPr>
        <p:spPr>
          <a:xfrm>
            <a:off x="10133653" y="1703200"/>
            <a:ext cx="1743300" cy="3667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Evaluation</a:t>
            </a:r>
            <a:endParaRPr/>
          </a:p>
        </p:txBody>
      </p:sp>
      <p:sp>
        <p:nvSpPr>
          <p:cNvPr id="193" name="Google Shape;193;g1a5103a39cb_0_329"/>
          <p:cNvSpPr txBox="1"/>
          <p:nvPr/>
        </p:nvSpPr>
        <p:spPr>
          <a:xfrm>
            <a:off x="1674550" y="2757025"/>
            <a:ext cx="14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Extract RGB Channels</a:t>
            </a:r>
            <a:endParaRPr>
              <a:latin typeface="Open Sans"/>
              <a:ea typeface="Open Sans"/>
              <a:cs typeface="Open Sans"/>
              <a:sym typeface="Open Sans"/>
            </a:endParaRPr>
          </a:p>
        </p:txBody>
      </p:sp>
      <p:sp>
        <p:nvSpPr>
          <p:cNvPr id="194" name="Google Shape;194;g1a5103a39cb_0_329"/>
          <p:cNvSpPr/>
          <p:nvPr/>
        </p:nvSpPr>
        <p:spPr>
          <a:xfrm>
            <a:off x="3394228" y="2180875"/>
            <a:ext cx="1666200" cy="2987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Custom Built CNN</a:t>
            </a:r>
            <a:endParaRPr/>
          </a:p>
        </p:txBody>
      </p:sp>
      <p:sp>
        <p:nvSpPr>
          <p:cNvPr id="195" name="Google Shape;195;g1a5103a39cb_0_329"/>
          <p:cNvSpPr/>
          <p:nvPr/>
        </p:nvSpPr>
        <p:spPr>
          <a:xfrm>
            <a:off x="3552666" y="2905675"/>
            <a:ext cx="13194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CNN Ver. 1</a:t>
            </a:r>
            <a:endParaRPr sz="1600">
              <a:solidFill>
                <a:schemeClr val="dk2"/>
              </a:solidFill>
              <a:latin typeface="Open Sans"/>
              <a:ea typeface="Open Sans"/>
              <a:cs typeface="Open Sans"/>
              <a:sym typeface="Open Sans"/>
            </a:endParaRPr>
          </a:p>
        </p:txBody>
      </p:sp>
      <p:sp>
        <p:nvSpPr>
          <p:cNvPr id="196" name="Google Shape;196;g1a5103a39cb_0_329"/>
          <p:cNvSpPr/>
          <p:nvPr/>
        </p:nvSpPr>
        <p:spPr>
          <a:xfrm>
            <a:off x="3552653" y="3532000"/>
            <a:ext cx="13194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CNN Ver. 2</a:t>
            </a:r>
            <a:endParaRPr sz="1600">
              <a:solidFill>
                <a:schemeClr val="dk2"/>
              </a:solidFill>
              <a:latin typeface="Open Sans"/>
              <a:ea typeface="Open Sans"/>
              <a:cs typeface="Open Sans"/>
              <a:sym typeface="Open Sans"/>
            </a:endParaRPr>
          </a:p>
        </p:txBody>
      </p:sp>
      <p:sp>
        <p:nvSpPr>
          <p:cNvPr id="197" name="Google Shape;197;g1a5103a39cb_0_329"/>
          <p:cNvSpPr/>
          <p:nvPr/>
        </p:nvSpPr>
        <p:spPr>
          <a:xfrm>
            <a:off x="3552678" y="4158325"/>
            <a:ext cx="13194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CNN Ver. 3</a:t>
            </a:r>
            <a:endParaRPr sz="1600">
              <a:solidFill>
                <a:schemeClr val="dk2"/>
              </a:solidFill>
              <a:latin typeface="Open Sans"/>
              <a:ea typeface="Open Sans"/>
              <a:cs typeface="Open Sans"/>
              <a:sym typeface="Open Sans"/>
            </a:endParaRPr>
          </a:p>
        </p:txBody>
      </p:sp>
      <p:sp>
        <p:nvSpPr>
          <p:cNvPr id="198" name="Google Shape;198;g1a5103a39cb_0_329"/>
          <p:cNvSpPr/>
          <p:nvPr/>
        </p:nvSpPr>
        <p:spPr>
          <a:xfrm>
            <a:off x="565425" y="4246775"/>
            <a:ext cx="2197800" cy="7041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Open Sans"/>
                <a:ea typeface="Open Sans"/>
                <a:cs typeface="Open Sans"/>
                <a:sym typeface="Open Sans"/>
              </a:rPr>
              <a:t>Train. Validation, and Test Split</a:t>
            </a:r>
            <a:endParaRPr sz="1600">
              <a:solidFill>
                <a:schemeClr val="dk2"/>
              </a:solidFill>
              <a:latin typeface="Open Sans"/>
              <a:ea typeface="Open Sans"/>
              <a:cs typeface="Open Sans"/>
              <a:sym typeface="Open Sans"/>
            </a:endParaRPr>
          </a:p>
        </p:txBody>
      </p:sp>
      <p:sp>
        <p:nvSpPr>
          <p:cNvPr id="199" name="Google Shape;199;g1a5103a39cb_0_329"/>
          <p:cNvSpPr/>
          <p:nvPr/>
        </p:nvSpPr>
        <p:spPr>
          <a:xfrm>
            <a:off x="1503850" y="4045750"/>
            <a:ext cx="273600" cy="2010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a5103a39cb_0_329"/>
          <p:cNvSpPr/>
          <p:nvPr/>
        </p:nvSpPr>
        <p:spPr>
          <a:xfrm>
            <a:off x="5450203" y="2180875"/>
            <a:ext cx="1814700" cy="2987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ResNet</a:t>
            </a:r>
            <a:endParaRPr/>
          </a:p>
        </p:txBody>
      </p:sp>
      <p:sp>
        <p:nvSpPr>
          <p:cNvPr id="201" name="Google Shape;201;g1a5103a39cb_0_329"/>
          <p:cNvSpPr/>
          <p:nvPr/>
        </p:nvSpPr>
        <p:spPr>
          <a:xfrm>
            <a:off x="5608653" y="29056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ResNet</a:t>
            </a:r>
            <a:r>
              <a:rPr lang="en-US" sz="1500">
                <a:solidFill>
                  <a:schemeClr val="dk2"/>
                </a:solidFill>
                <a:latin typeface="Open Sans"/>
                <a:ea typeface="Open Sans"/>
                <a:cs typeface="Open Sans"/>
                <a:sym typeface="Open Sans"/>
              </a:rPr>
              <a:t> Ver. 1</a:t>
            </a:r>
            <a:endParaRPr sz="1500">
              <a:solidFill>
                <a:schemeClr val="dk2"/>
              </a:solidFill>
              <a:latin typeface="Open Sans"/>
              <a:ea typeface="Open Sans"/>
              <a:cs typeface="Open Sans"/>
              <a:sym typeface="Open Sans"/>
            </a:endParaRPr>
          </a:p>
        </p:txBody>
      </p:sp>
      <p:sp>
        <p:nvSpPr>
          <p:cNvPr id="202" name="Google Shape;202;g1a5103a39cb_0_329"/>
          <p:cNvSpPr/>
          <p:nvPr/>
        </p:nvSpPr>
        <p:spPr>
          <a:xfrm>
            <a:off x="5623978" y="35533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ResNet Ver. 2</a:t>
            </a:r>
            <a:endParaRPr sz="1500">
              <a:solidFill>
                <a:schemeClr val="dk2"/>
              </a:solidFill>
              <a:latin typeface="Open Sans"/>
              <a:ea typeface="Open Sans"/>
              <a:cs typeface="Open Sans"/>
              <a:sym typeface="Open Sans"/>
            </a:endParaRPr>
          </a:p>
        </p:txBody>
      </p:sp>
      <p:sp>
        <p:nvSpPr>
          <p:cNvPr id="203" name="Google Shape;203;g1a5103a39cb_0_329"/>
          <p:cNvSpPr/>
          <p:nvPr/>
        </p:nvSpPr>
        <p:spPr>
          <a:xfrm>
            <a:off x="5599003" y="42010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ResNet Ver. 3</a:t>
            </a:r>
            <a:endParaRPr sz="1500">
              <a:solidFill>
                <a:schemeClr val="dk2"/>
              </a:solidFill>
              <a:latin typeface="Open Sans"/>
              <a:ea typeface="Open Sans"/>
              <a:cs typeface="Open Sans"/>
              <a:sym typeface="Open Sans"/>
            </a:endParaRPr>
          </a:p>
        </p:txBody>
      </p:sp>
      <p:sp>
        <p:nvSpPr>
          <p:cNvPr id="204" name="Google Shape;204;g1a5103a39cb_0_329"/>
          <p:cNvSpPr/>
          <p:nvPr/>
        </p:nvSpPr>
        <p:spPr>
          <a:xfrm>
            <a:off x="7576353" y="2154775"/>
            <a:ext cx="1814700" cy="2987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AlexNet</a:t>
            </a:r>
            <a:endParaRPr/>
          </a:p>
        </p:txBody>
      </p:sp>
      <p:sp>
        <p:nvSpPr>
          <p:cNvPr id="205" name="Google Shape;205;g1a5103a39cb_0_329"/>
          <p:cNvSpPr/>
          <p:nvPr/>
        </p:nvSpPr>
        <p:spPr>
          <a:xfrm>
            <a:off x="7734803" y="28795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Alex</a:t>
            </a:r>
            <a:r>
              <a:rPr lang="en-US" sz="1500">
                <a:solidFill>
                  <a:schemeClr val="dk2"/>
                </a:solidFill>
                <a:latin typeface="Open Sans"/>
                <a:ea typeface="Open Sans"/>
                <a:cs typeface="Open Sans"/>
                <a:sym typeface="Open Sans"/>
              </a:rPr>
              <a:t>Net Ver. 1</a:t>
            </a:r>
            <a:endParaRPr sz="1500">
              <a:solidFill>
                <a:schemeClr val="dk2"/>
              </a:solidFill>
              <a:latin typeface="Open Sans"/>
              <a:ea typeface="Open Sans"/>
              <a:cs typeface="Open Sans"/>
              <a:sym typeface="Open Sans"/>
            </a:endParaRPr>
          </a:p>
        </p:txBody>
      </p:sp>
      <p:sp>
        <p:nvSpPr>
          <p:cNvPr id="206" name="Google Shape;206;g1a5103a39cb_0_329"/>
          <p:cNvSpPr/>
          <p:nvPr/>
        </p:nvSpPr>
        <p:spPr>
          <a:xfrm>
            <a:off x="7750128" y="35272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Alex</a:t>
            </a:r>
            <a:r>
              <a:rPr lang="en-US" sz="1500">
                <a:solidFill>
                  <a:schemeClr val="dk2"/>
                </a:solidFill>
                <a:latin typeface="Open Sans"/>
                <a:ea typeface="Open Sans"/>
                <a:cs typeface="Open Sans"/>
                <a:sym typeface="Open Sans"/>
              </a:rPr>
              <a:t>Net Ver. 2</a:t>
            </a:r>
            <a:endParaRPr sz="1500">
              <a:solidFill>
                <a:schemeClr val="dk2"/>
              </a:solidFill>
              <a:latin typeface="Open Sans"/>
              <a:ea typeface="Open Sans"/>
              <a:cs typeface="Open Sans"/>
              <a:sym typeface="Open Sans"/>
            </a:endParaRPr>
          </a:p>
        </p:txBody>
      </p:sp>
      <p:sp>
        <p:nvSpPr>
          <p:cNvPr id="207" name="Google Shape;207;g1a5103a39cb_0_329"/>
          <p:cNvSpPr/>
          <p:nvPr/>
        </p:nvSpPr>
        <p:spPr>
          <a:xfrm>
            <a:off x="7725153" y="41749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Alex</a:t>
            </a:r>
            <a:r>
              <a:rPr lang="en-US" sz="1500">
                <a:solidFill>
                  <a:schemeClr val="dk2"/>
                </a:solidFill>
                <a:latin typeface="Open Sans"/>
                <a:ea typeface="Open Sans"/>
                <a:cs typeface="Open Sans"/>
                <a:sym typeface="Open Sans"/>
              </a:rPr>
              <a:t>Net Ver. 3</a:t>
            </a:r>
            <a:endParaRPr sz="1500">
              <a:solidFill>
                <a:schemeClr val="dk2"/>
              </a:solidFill>
              <a:latin typeface="Open Sans"/>
              <a:ea typeface="Open Sans"/>
              <a:cs typeface="Open Sans"/>
              <a:sym typeface="Open Sans"/>
            </a:endParaRPr>
          </a:p>
        </p:txBody>
      </p:sp>
      <p:sp>
        <p:nvSpPr>
          <p:cNvPr id="208" name="Google Shape;208;g1a5103a39cb_0_329"/>
          <p:cNvSpPr/>
          <p:nvPr/>
        </p:nvSpPr>
        <p:spPr>
          <a:xfrm>
            <a:off x="10246753" y="24280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Loss and Accuracy</a:t>
            </a:r>
            <a:endParaRPr sz="1500">
              <a:solidFill>
                <a:schemeClr val="dk2"/>
              </a:solidFill>
              <a:latin typeface="Open Sans"/>
              <a:ea typeface="Open Sans"/>
              <a:cs typeface="Open Sans"/>
              <a:sym typeface="Open Sans"/>
            </a:endParaRPr>
          </a:p>
        </p:txBody>
      </p:sp>
      <p:sp>
        <p:nvSpPr>
          <p:cNvPr id="209" name="Google Shape;209;g1a5103a39cb_0_329"/>
          <p:cNvSpPr/>
          <p:nvPr/>
        </p:nvSpPr>
        <p:spPr>
          <a:xfrm>
            <a:off x="10246753" y="3101875"/>
            <a:ext cx="1517100" cy="527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Confusion Matrix</a:t>
            </a:r>
            <a:endParaRPr sz="1500">
              <a:solidFill>
                <a:schemeClr val="dk2"/>
              </a:solidFill>
              <a:latin typeface="Open Sans"/>
              <a:ea typeface="Open Sans"/>
              <a:cs typeface="Open Sans"/>
              <a:sym typeface="Open Sans"/>
            </a:endParaRPr>
          </a:p>
        </p:txBody>
      </p:sp>
      <p:sp>
        <p:nvSpPr>
          <p:cNvPr id="210" name="Google Shape;210;g1a5103a39cb_0_329"/>
          <p:cNvSpPr/>
          <p:nvPr/>
        </p:nvSpPr>
        <p:spPr>
          <a:xfrm>
            <a:off x="10252478" y="3775675"/>
            <a:ext cx="1517100" cy="7536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latin typeface="Open Sans"/>
                <a:ea typeface="Open Sans"/>
                <a:cs typeface="Open Sans"/>
                <a:sym typeface="Open Sans"/>
              </a:rPr>
              <a:t>Misclassified</a:t>
            </a:r>
            <a:r>
              <a:rPr lang="en-US" sz="1500">
                <a:solidFill>
                  <a:schemeClr val="dk2"/>
                </a:solidFill>
                <a:latin typeface="Open Sans"/>
                <a:ea typeface="Open Sans"/>
                <a:cs typeface="Open Sans"/>
                <a:sym typeface="Open Sans"/>
              </a:rPr>
              <a:t> Images Analysis</a:t>
            </a:r>
            <a:endParaRPr sz="1500">
              <a:solidFill>
                <a:schemeClr val="dk2"/>
              </a:solidFill>
              <a:latin typeface="Open Sans"/>
              <a:ea typeface="Open Sans"/>
              <a:cs typeface="Open Sans"/>
              <a:sym typeface="Open Sans"/>
            </a:endParaRPr>
          </a:p>
        </p:txBody>
      </p:sp>
      <p:sp>
        <p:nvSpPr>
          <p:cNvPr id="211" name="Google Shape;211;g1a5103a39cb_0_329"/>
          <p:cNvSpPr/>
          <p:nvPr/>
        </p:nvSpPr>
        <p:spPr>
          <a:xfrm>
            <a:off x="5268203" y="1867825"/>
            <a:ext cx="4330800" cy="38466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Transfer Learning</a:t>
            </a:r>
            <a:endParaRPr/>
          </a:p>
        </p:txBody>
      </p:sp>
      <p:sp>
        <p:nvSpPr>
          <p:cNvPr id="212" name="Google Shape;212;g1a5103a39cb_0_329"/>
          <p:cNvSpPr/>
          <p:nvPr/>
        </p:nvSpPr>
        <p:spPr>
          <a:xfrm>
            <a:off x="2929050" y="3382525"/>
            <a:ext cx="353100" cy="527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a5103a39cb_0_329"/>
          <p:cNvSpPr/>
          <p:nvPr/>
        </p:nvSpPr>
        <p:spPr>
          <a:xfrm>
            <a:off x="9796407" y="3165150"/>
            <a:ext cx="353100" cy="5277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a5103a39cb_0_329"/>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a5103a39cb_0_367"/>
          <p:cNvSpPr txBox="1"/>
          <p:nvPr>
            <p:ph type="title"/>
          </p:nvPr>
        </p:nvSpPr>
        <p:spPr>
          <a:xfrm>
            <a:off x="356075" y="256074"/>
            <a:ext cx="11360700" cy="775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Land Use Classification using CNN</a:t>
            </a:r>
            <a:endParaRPr/>
          </a:p>
        </p:txBody>
      </p:sp>
      <p:sp>
        <p:nvSpPr>
          <p:cNvPr id="220" name="Google Shape;220;g1a5103a39cb_0_367"/>
          <p:cNvSpPr txBox="1"/>
          <p:nvPr>
            <p:ph idx="12" type="sldNum"/>
          </p:nvPr>
        </p:nvSpPr>
        <p:spPr>
          <a:xfrm>
            <a:off x="11333234" y="6217633"/>
            <a:ext cx="6948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21" name="Google Shape;221;g1a5103a39cb_0_367"/>
          <p:cNvGraphicFramePr/>
          <p:nvPr/>
        </p:nvGraphicFramePr>
        <p:xfrm>
          <a:off x="803825" y="2201350"/>
          <a:ext cx="3000000" cy="3000000"/>
        </p:xfrm>
        <a:graphic>
          <a:graphicData uri="http://schemas.openxmlformats.org/drawingml/2006/table">
            <a:tbl>
              <a:tblPr>
                <a:noFill/>
                <a:tableStyleId>{D6D8E8F0-71E9-49F4-9FCB-7B5E86F65E9F}</a:tableStyleId>
              </a:tblPr>
              <a:tblGrid>
                <a:gridCol w="2571750"/>
                <a:gridCol w="2571750"/>
                <a:gridCol w="2571750"/>
                <a:gridCol w="2571750"/>
              </a:tblGrid>
              <a:tr h="564750">
                <a:tc>
                  <a:txBody>
                    <a:bodyPr/>
                    <a:lstStyle/>
                    <a:p>
                      <a:pPr indent="0" lvl="0" marL="0" rtl="0" algn="l">
                        <a:spcBef>
                          <a:spcPts val="0"/>
                        </a:spcBef>
                        <a:spcAft>
                          <a:spcPts val="0"/>
                        </a:spcAft>
                        <a:buNone/>
                      </a:pPr>
                      <a:r>
                        <a:t/>
                      </a:r>
                      <a:endParaRPr sz="1800"/>
                    </a:p>
                  </a:txBody>
                  <a:tcPr marT="91425" marB="91425" marR="91425" marL="91425"/>
                </a:tc>
                <a:tc>
                  <a:txBody>
                    <a:bodyPr/>
                    <a:lstStyle/>
                    <a:p>
                      <a:pPr indent="0" lvl="0" marL="0" rtl="0" algn="ctr">
                        <a:spcBef>
                          <a:spcPts val="0"/>
                        </a:spcBef>
                        <a:spcAft>
                          <a:spcPts val="0"/>
                        </a:spcAft>
                        <a:buNone/>
                      </a:pPr>
                      <a:r>
                        <a:rPr b="1" lang="en-US" sz="2000"/>
                        <a:t>CNN </a:t>
                      </a:r>
                      <a:r>
                        <a:rPr b="1" lang="en-US" sz="2000"/>
                        <a:t>Model 1</a:t>
                      </a:r>
                      <a:endParaRPr b="1" sz="2000"/>
                    </a:p>
                  </a:txBody>
                  <a:tcPr marT="91425" marB="91425" marR="91425" marL="91425"/>
                </a:tc>
                <a:tc>
                  <a:txBody>
                    <a:bodyPr/>
                    <a:lstStyle/>
                    <a:p>
                      <a:pPr indent="0" lvl="0" marL="0" rtl="0" algn="ctr">
                        <a:spcBef>
                          <a:spcPts val="0"/>
                        </a:spcBef>
                        <a:spcAft>
                          <a:spcPts val="0"/>
                        </a:spcAft>
                        <a:buNone/>
                      </a:pPr>
                      <a:r>
                        <a:rPr b="1" lang="en-US" sz="2000"/>
                        <a:t>CNN Model 2</a:t>
                      </a:r>
                      <a:endParaRPr b="1" sz="2000"/>
                    </a:p>
                  </a:txBody>
                  <a:tcPr marT="91425" marB="91425" marR="91425" marL="91425"/>
                </a:tc>
                <a:tc>
                  <a:txBody>
                    <a:bodyPr/>
                    <a:lstStyle/>
                    <a:p>
                      <a:pPr indent="0" lvl="0" marL="0" rtl="0" algn="ctr">
                        <a:spcBef>
                          <a:spcPts val="0"/>
                        </a:spcBef>
                        <a:spcAft>
                          <a:spcPts val="0"/>
                        </a:spcAft>
                        <a:buNone/>
                      </a:pPr>
                      <a:r>
                        <a:rPr b="1" lang="en-US" sz="2000"/>
                        <a:t>CNN </a:t>
                      </a:r>
                      <a:r>
                        <a:rPr b="1" lang="en-US" sz="2000"/>
                        <a:t>Model 3</a:t>
                      </a:r>
                      <a:endParaRPr b="1" sz="2000"/>
                    </a:p>
                  </a:txBody>
                  <a:tcPr marT="91425" marB="91425" marR="91425" marL="91425"/>
                </a:tc>
              </a:tr>
              <a:tr h="564750">
                <a:tc>
                  <a:txBody>
                    <a:bodyPr/>
                    <a:lstStyle/>
                    <a:p>
                      <a:pPr indent="0" lvl="0" marL="0" rtl="0" algn="l">
                        <a:spcBef>
                          <a:spcPts val="0"/>
                        </a:spcBef>
                        <a:spcAft>
                          <a:spcPts val="0"/>
                        </a:spcAft>
                        <a:buNone/>
                      </a:pPr>
                      <a:r>
                        <a:rPr lang="en-US" sz="1800"/>
                        <a:t>Total number of parameters</a:t>
                      </a:r>
                      <a:endParaRPr sz="1800"/>
                    </a:p>
                  </a:txBody>
                  <a:tcPr marT="91425" marB="91425" marR="91425" marL="91425"/>
                </a:tc>
                <a:tc>
                  <a:txBody>
                    <a:bodyPr/>
                    <a:lstStyle/>
                    <a:p>
                      <a:pPr indent="0" lvl="0" marL="0" rtl="0" algn="ctr">
                        <a:spcBef>
                          <a:spcPts val="0"/>
                        </a:spcBef>
                        <a:spcAft>
                          <a:spcPts val="0"/>
                        </a:spcAft>
                        <a:buNone/>
                      </a:pPr>
                      <a:r>
                        <a:rPr lang="en-US" sz="1800"/>
                        <a:t>1233674</a:t>
                      </a:r>
                      <a:endParaRPr sz="1800"/>
                    </a:p>
                  </a:txBody>
                  <a:tcPr marT="91425" marB="91425" marR="91425" marL="91425"/>
                </a:tc>
                <a:tc>
                  <a:txBody>
                    <a:bodyPr/>
                    <a:lstStyle/>
                    <a:p>
                      <a:pPr indent="0" lvl="0" marL="0" rtl="0" algn="ctr">
                        <a:spcBef>
                          <a:spcPts val="0"/>
                        </a:spcBef>
                        <a:spcAft>
                          <a:spcPts val="0"/>
                        </a:spcAft>
                        <a:buNone/>
                      </a:pPr>
                      <a:r>
                        <a:rPr lang="en-US" sz="1800">
                          <a:solidFill>
                            <a:srgbClr val="202124"/>
                          </a:solidFill>
                          <a:highlight>
                            <a:srgbClr val="FFFFFF"/>
                          </a:highlight>
                        </a:rPr>
                        <a:t>2144890</a:t>
                      </a:r>
                      <a:endParaRPr sz="1800"/>
                    </a:p>
                    <a:p>
                      <a:pPr indent="0" lvl="0" marL="0" rtl="0" algn="ctr">
                        <a:spcBef>
                          <a:spcPts val="0"/>
                        </a:spcBef>
                        <a:spcAft>
                          <a:spcPts val="0"/>
                        </a:spcAft>
                        <a:buNone/>
                      </a:pPr>
                      <a:r>
                        <a:t/>
                      </a:r>
                      <a:endParaRPr sz="1800"/>
                    </a:p>
                  </a:txBody>
                  <a:tcPr marT="91425" marB="91425" marR="91425" marL="91425"/>
                </a:tc>
                <a:tc>
                  <a:txBody>
                    <a:bodyPr/>
                    <a:lstStyle/>
                    <a:p>
                      <a:pPr indent="0" lvl="0" marL="0" rtl="0" algn="ctr">
                        <a:spcBef>
                          <a:spcPts val="0"/>
                        </a:spcBef>
                        <a:spcAft>
                          <a:spcPts val="0"/>
                        </a:spcAft>
                        <a:buNone/>
                      </a:pPr>
                      <a:r>
                        <a:rPr lang="en-US" sz="1800"/>
                        <a:t>2243547</a:t>
                      </a:r>
                      <a:endParaRPr sz="1800"/>
                    </a:p>
                  </a:txBody>
                  <a:tcPr marT="91425" marB="91425" marR="91425" marL="91425"/>
                </a:tc>
              </a:tr>
              <a:tr h="564750">
                <a:tc>
                  <a:txBody>
                    <a:bodyPr/>
                    <a:lstStyle/>
                    <a:p>
                      <a:pPr indent="0" lvl="0" marL="0" rtl="0" algn="l">
                        <a:spcBef>
                          <a:spcPts val="0"/>
                        </a:spcBef>
                        <a:spcAft>
                          <a:spcPts val="0"/>
                        </a:spcAft>
                        <a:buNone/>
                      </a:pPr>
                      <a:r>
                        <a:rPr lang="en-US" sz="1800"/>
                        <a:t>Total number of layers</a:t>
                      </a:r>
                      <a:endParaRPr sz="1800"/>
                    </a:p>
                  </a:txBody>
                  <a:tcPr marT="91425" marB="91425" marR="91425" marL="91425"/>
                </a:tc>
                <a:tc>
                  <a:txBody>
                    <a:bodyPr/>
                    <a:lstStyle/>
                    <a:p>
                      <a:pPr indent="0" lvl="0" marL="0" rtl="0" algn="ctr">
                        <a:spcBef>
                          <a:spcPts val="0"/>
                        </a:spcBef>
                        <a:spcAft>
                          <a:spcPts val="0"/>
                        </a:spcAft>
                        <a:buNone/>
                      </a:pPr>
                      <a:r>
                        <a:rPr lang="en-US" sz="1800"/>
                        <a:t>2</a:t>
                      </a:r>
                      <a:endParaRPr sz="1800"/>
                    </a:p>
                  </a:txBody>
                  <a:tcPr marT="91425" marB="91425" marR="91425" marL="91425"/>
                </a:tc>
                <a:tc>
                  <a:txBody>
                    <a:bodyPr/>
                    <a:lstStyle/>
                    <a:p>
                      <a:pPr indent="0" lvl="0" marL="0" rtl="0" algn="ctr">
                        <a:spcBef>
                          <a:spcPts val="0"/>
                        </a:spcBef>
                        <a:spcAft>
                          <a:spcPts val="0"/>
                        </a:spcAft>
                        <a:buNone/>
                      </a:pPr>
                      <a:r>
                        <a:rPr lang="en-US" sz="1800"/>
                        <a:t>5</a:t>
                      </a:r>
                      <a:endParaRPr sz="1800"/>
                    </a:p>
                  </a:txBody>
                  <a:tcPr marT="91425" marB="91425" marR="91425" marL="91425"/>
                </a:tc>
                <a:tc>
                  <a:txBody>
                    <a:bodyPr/>
                    <a:lstStyle/>
                    <a:p>
                      <a:pPr indent="0" lvl="0" marL="0" rtl="0" algn="ctr">
                        <a:spcBef>
                          <a:spcPts val="0"/>
                        </a:spcBef>
                        <a:spcAft>
                          <a:spcPts val="0"/>
                        </a:spcAft>
                        <a:buNone/>
                      </a:pPr>
                      <a:r>
                        <a:rPr lang="en-US" sz="1800"/>
                        <a:t>7</a:t>
                      </a:r>
                      <a:endParaRPr sz="1800"/>
                    </a:p>
                  </a:txBody>
                  <a:tcPr marT="91425" marB="91425" marR="91425" marL="91425"/>
                </a:tc>
              </a:tr>
              <a:tr h="564750">
                <a:tc>
                  <a:txBody>
                    <a:bodyPr/>
                    <a:lstStyle/>
                    <a:p>
                      <a:pPr indent="0" lvl="0" marL="0" rtl="0" algn="l">
                        <a:spcBef>
                          <a:spcPts val="0"/>
                        </a:spcBef>
                        <a:spcAft>
                          <a:spcPts val="0"/>
                        </a:spcAft>
                        <a:buNone/>
                      </a:pPr>
                      <a:r>
                        <a:rPr lang="en-US" sz="1800"/>
                        <a:t>Total number of Conv. layers</a:t>
                      </a:r>
                      <a:endParaRPr sz="1800"/>
                    </a:p>
                  </a:txBody>
                  <a:tcPr marT="91425" marB="91425" marR="91425" marL="91425"/>
                </a:tc>
                <a:tc>
                  <a:txBody>
                    <a:bodyPr/>
                    <a:lstStyle/>
                    <a:p>
                      <a:pPr indent="0" lvl="0" marL="0" rtl="0" algn="ctr">
                        <a:spcBef>
                          <a:spcPts val="0"/>
                        </a:spcBef>
                        <a:spcAft>
                          <a:spcPts val="0"/>
                        </a:spcAft>
                        <a:buNone/>
                      </a:pPr>
                      <a:r>
                        <a:rPr lang="en-US" sz="1800"/>
                        <a:t>1</a:t>
                      </a:r>
                      <a:endParaRPr sz="1800"/>
                    </a:p>
                  </a:txBody>
                  <a:tcPr marT="91425" marB="91425" marR="91425" marL="91425"/>
                </a:tc>
                <a:tc>
                  <a:txBody>
                    <a:bodyPr/>
                    <a:lstStyle/>
                    <a:p>
                      <a:pPr indent="0" lvl="0" marL="0" rtl="0" algn="ctr">
                        <a:spcBef>
                          <a:spcPts val="0"/>
                        </a:spcBef>
                        <a:spcAft>
                          <a:spcPts val="0"/>
                        </a:spcAft>
                        <a:buNone/>
                      </a:pPr>
                      <a:r>
                        <a:rPr lang="en-US" sz="1800"/>
                        <a:t>2</a:t>
                      </a:r>
                      <a:endParaRPr sz="1800"/>
                    </a:p>
                  </a:txBody>
                  <a:tcPr marT="91425" marB="91425" marR="91425" marL="91425"/>
                </a:tc>
                <a:tc>
                  <a:txBody>
                    <a:bodyPr/>
                    <a:lstStyle/>
                    <a:p>
                      <a:pPr indent="0" lvl="0" marL="0" rtl="0" algn="ctr">
                        <a:spcBef>
                          <a:spcPts val="0"/>
                        </a:spcBef>
                        <a:spcAft>
                          <a:spcPts val="0"/>
                        </a:spcAft>
                        <a:buNone/>
                      </a:pPr>
                      <a:r>
                        <a:rPr lang="en-US" sz="1800"/>
                        <a:t>3</a:t>
                      </a:r>
                      <a:endParaRPr sz="1800"/>
                    </a:p>
                  </a:txBody>
                  <a:tcPr marT="91425" marB="91425" marR="91425" marL="91425"/>
                </a:tc>
              </a:tr>
              <a:tr h="564750">
                <a:tc>
                  <a:txBody>
                    <a:bodyPr/>
                    <a:lstStyle/>
                    <a:p>
                      <a:pPr indent="0" lvl="0" marL="0" rtl="0" algn="l">
                        <a:spcBef>
                          <a:spcPts val="0"/>
                        </a:spcBef>
                        <a:spcAft>
                          <a:spcPts val="0"/>
                        </a:spcAft>
                        <a:buNone/>
                      </a:pPr>
                      <a:r>
                        <a:rPr lang="en-US" sz="1800"/>
                        <a:t>Total number of linear layers</a:t>
                      </a:r>
                      <a:endParaRPr sz="1800"/>
                    </a:p>
                  </a:txBody>
                  <a:tcPr marT="91425" marB="91425" marR="91425" marL="91425"/>
                </a:tc>
                <a:tc>
                  <a:txBody>
                    <a:bodyPr/>
                    <a:lstStyle/>
                    <a:p>
                      <a:pPr indent="0" lvl="0" marL="0" rtl="0" algn="ctr">
                        <a:spcBef>
                          <a:spcPts val="0"/>
                        </a:spcBef>
                        <a:spcAft>
                          <a:spcPts val="0"/>
                        </a:spcAft>
                        <a:buNone/>
                      </a:pPr>
                      <a:r>
                        <a:rPr lang="en-US" sz="1800"/>
                        <a:t>1</a:t>
                      </a:r>
                      <a:endParaRPr sz="1800"/>
                    </a:p>
                  </a:txBody>
                  <a:tcPr marT="91425" marB="91425" marR="91425" marL="91425"/>
                </a:tc>
                <a:tc>
                  <a:txBody>
                    <a:bodyPr/>
                    <a:lstStyle/>
                    <a:p>
                      <a:pPr indent="0" lvl="0" marL="0" rtl="0" algn="ctr">
                        <a:spcBef>
                          <a:spcPts val="0"/>
                        </a:spcBef>
                        <a:spcAft>
                          <a:spcPts val="0"/>
                        </a:spcAft>
                        <a:buNone/>
                      </a:pPr>
                      <a:r>
                        <a:rPr lang="en-US" sz="1800"/>
                        <a:t>3</a:t>
                      </a:r>
                      <a:endParaRPr sz="1800"/>
                    </a:p>
                  </a:txBody>
                  <a:tcPr marT="91425" marB="91425" marR="91425" marL="91425"/>
                </a:tc>
                <a:tc>
                  <a:txBody>
                    <a:bodyPr/>
                    <a:lstStyle/>
                    <a:p>
                      <a:pPr indent="0" lvl="0" marL="0" rtl="0" algn="ctr">
                        <a:spcBef>
                          <a:spcPts val="0"/>
                        </a:spcBef>
                        <a:spcAft>
                          <a:spcPts val="0"/>
                        </a:spcAft>
                        <a:buNone/>
                      </a:pPr>
                      <a:r>
                        <a:rPr lang="en-US" sz="1800"/>
                        <a:t>4</a:t>
                      </a:r>
                      <a:endParaRPr sz="1800"/>
                    </a:p>
                  </a:txBody>
                  <a:tcPr marT="91425" marB="91425" marR="91425" marL="91425"/>
                </a:tc>
              </a:tr>
            </a:tbl>
          </a:graphicData>
        </a:graphic>
      </p:graphicFrame>
      <p:sp>
        <p:nvSpPr>
          <p:cNvPr id="222" name="Google Shape;222;g1a5103a39cb_0_367"/>
          <p:cNvSpPr txBox="1"/>
          <p:nvPr/>
        </p:nvSpPr>
        <p:spPr>
          <a:xfrm>
            <a:off x="590225" y="1176450"/>
            <a:ext cx="105006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2"/>
              </a:buClr>
              <a:buSzPts val="2100"/>
              <a:buFont typeface="Open Sans"/>
              <a:buChar char="❖"/>
            </a:pPr>
            <a:r>
              <a:rPr lang="en-US" sz="2100">
                <a:solidFill>
                  <a:schemeClr val="dk2"/>
                </a:solidFill>
                <a:latin typeface="Open Sans"/>
                <a:ea typeface="Open Sans"/>
                <a:cs typeface="Open Sans"/>
                <a:sym typeface="Open Sans"/>
              </a:rPr>
              <a:t>Our first approach for Land Use Classification was to train CNN models from scratch.</a:t>
            </a:r>
            <a:endParaRPr sz="21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2022-12-05T01:59:07Z</dcterms:created>
  <dc:creator>Md. Sakib Bin Alam</dc:creator>
</cp:coreProperties>
</file>